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862" r:id="rId2"/>
    <p:sldId id="520" r:id="rId3"/>
    <p:sldId id="857" r:id="rId4"/>
    <p:sldId id="858" r:id="rId5"/>
    <p:sldId id="859" r:id="rId6"/>
    <p:sldId id="860" r:id="rId7"/>
    <p:sldId id="927" r:id="rId8"/>
    <p:sldId id="861" r:id="rId9"/>
    <p:sldId id="949" r:id="rId10"/>
    <p:sldId id="957" r:id="rId11"/>
    <p:sldId id="946" r:id="rId12"/>
    <p:sldId id="887" r:id="rId13"/>
    <p:sldId id="951" r:id="rId14"/>
    <p:sldId id="889" r:id="rId15"/>
    <p:sldId id="958" r:id="rId16"/>
    <p:sldId id="961" r:id="rId17"/>
    <p:sldId id="960" r:id="rId18"/>
    <p:sldId id="952" r:id="rId19"/>
    <p:sldId id="945" r:id="rId20"/>
    <p:sldId id="962" r:id="rId21"/>
    <p:sldId id="896" r:id="rId22"/>
    <p:sldId id="953" r:id="rId23"/>
    <p:sldId id="801" r:id="rId24"/>
    <p:sldId id="950" r:id="rId25"/>
    <p:sldId id="894" r:id="rId26"/>
    <p:sldId id="895" r:id="rId27"/>
    <p:sldId id="948" r:id="rId28"/>
    <p:sldId id="897" r:id="rId29"/>
    <p:sldId id="955" r:id="rId30"/>
    <p:sldId id="929" r:id="rId31"/>
    <p:sldId id="898" r:id="rId32"/>
    <p:sldId id="900" r:id="rId33"/>
    <p:sldId id="902" r:id="rId34"/>
    <p:sldId id="903" r:id="rId35"/>
    <p:sldId id="904" r:id="rId36"/>
    <p:sldId id="901" r:id="rId37"/>
    <p:sldId id="905" r:id="rId38"/>
    <p:sldId id="906" r:id="rId39"/>
    <p:sldId id="802" r:id="rId40"/>
    <p:sldId id="563" r:id="rId41"/>
    <p:sldId id="873" r:id="rId42"/>
    <p:sldId id="911" r:id="rId43"/>
    <p:sldId id="567" r:id="rId44"/>
    <p:sldId id="568" r:id="rId45"/>
    <p:sldId id="569" r:id="rId46"/>
    <p:sldId id="649" r:id="rId47"/>
    <p:sldId id="938" r:id="rId48"/>
    <p:sldId id="647" r:id="rId49"/>
    <p:sldId id="956" r:id="rId50"/>
    <p:sldId id="648" r:id="rId51"/>
    <p:sldId id="930" r:id="rId52"/>
    <p:sldId id="581" r:id="rId53"/>
  </p:sldIdLst>
  <p:sldSz cx="9144000" cy="5143500" type="screen16x9"/>
  <p:notesSz cx="6858000" cy="9144000"/>
  <p:embeddedFontLst>
    <p:embeddedFont>
      <p:font typeface="FZXingKai-S04" panose="02010600030101010101" charset="-122"/>
      <p:regular r:id="rId56"/>
    </p:embeddedFont>
    <p:embeddedFont>
      <p:font typeface="Impact" panose="020B0806030902050204" pitchFamily="34" charset="0"/>
      <p:regular r:id="rId57"/>
    </p:embeddedFont>
    <p:embeddedFont>
      <p:font typeface="汉语拼音" panose="000B0604020202020204" pitchFamily="34" charset="0"/>
      <p:regular r:id="rId58"/>
    </p:embeddedFont>
    <p:embeddedFont>
      <p:font typeface="微软雅黑" panose="020B0503020204020204" pitchFamily="34" charset="-122"/>
      <p:regular r:id="rId59"/>
      <p:bold r:id="rId60"/>
    </p:embeddedFont>
    <p:embeddedFont>
      <p:font typeface="楷体" panose="02010609060101010101" pitchFamily="49" charset="-122"/>
      <p:regular r:id="rId61"/>
    </p:embeddedFont>
    <p:embeddedFont>
      <p:font typeface="黑体" panose="02010609060101010101" pitchFamily="49" charset="-122"/>
      <p:regular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</p:embeddedFontLst>
  <p:custDataLst>
    <p:tags r:id="rId6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0" autoAdjust="0"/>
    <p:restoredTop sz="95063" autoAdjust="0"/>
  </p:normalViewPr>
  <p:slideViewPr>
    <p:cSldViewPr>
      <p:cViewPr varScale="1">
        <p:scale>
          <a:sx n="113" d="100"/>
          <a:sy n="113" d="100"/>
        </p:scale>
        <p:origin x="-450" y="-102"/>
      </p:cViewPr>
      <p:guideLst>
        <p:guide orient="horz" pos="162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63" Type="http://schemas.openxmlformats.org/officeDocument/2006/relationships/font" Target="fonts/font8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7.fntdata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204E9FA-828D-4536-972E-8D5F9C0198C2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B0A1097-E702-445D-9832-707A22D280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04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014F8E0-74D0-4FA0-9BA5-437FCF06C34F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E82B0DC-5718-4B7D-B8E0-C50E091666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180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86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17D87985-32A8-42F2-8596-518FA26821E7}" type="slidenum">
              <a:rPr lang="zh-CN" altLang="en-US" smtClean="0">
                <a:latin typeface="Arial" charset="0"/>
                <a:ea typeface="宋体" charset="-122"/>
              </a:rPr>
              <a:pPr/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kumimoji="1" lang="zh-CN" altLang="en-US" smtClean="0"/>
          </a:p>
        </p:txBody>
      </p:sp>
      <p:sp>
        <p:nvSpPr>
          <p:cNvPr id="716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E8E367EC-217D-4CC1-98A8-F97E4ADCAF57}" type="slidenum">
              <a:rPr lang="zh-CN" altLang="en-US" smtClean="0">
                <a:latin typeface="Arial" charset="0"/>
                <a:ea typeface="宋体" charset="-122"/>
              </a:rPr>
              <a:pPr/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08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E5F22442-A5D2-477A-AEAF-6E6176D88091}" type="slidenum">
              <a:rPr lang="zh-CN" altLang="en-US" smtClean="0">
                <a:latin typeface="Arial" charset="0"/>
                <a:ea typeface="宋体" charset="-122"/>
              </a:rPr>
              <a:pPr/>
              <a:t>12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8AADE8E-9B44-410D-9D64-DEDE1E9D2DFC}" type="slidenum">
              <a:rPr lang="zh-CN" altLang="en-US" smtClean="0">
                <a:latin typeface="Arial" charset="0"/>
                <a:ea typeface="宋体" charset="-122"/>
              </a:rPr>
              <a:pPr/>
              <a:t>20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timgsa.baidu.com/timg?image&amp;quality=80&amp;size=b9999_10000&amp;sec=1557130446&amp;di=de18b19b51ac41583b248a9469ac95fa&amp;imgtype=jpg&amp;er=1&amp;src=http%3A%2F%2Fimg.mp.itc.cn%2Fupload%2F20170701%2F7bf151e5ea2d41a4be4976ce7a6d62f3_th.jpg"/>
          <p:cNvPicPr>
            <a:picLocks noChangeAspect="1" noChangeArrowheads="1"/>
          </p:cNvPicPr>
          <p:nvPr userDrawn="1"/>
        </p:nvPicPr>
        <p:blipFill>
          <a:blip r:embed="rId63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1066" y="3844"/>
            <a:ext cx="9145066" cy="5232201"/>
          </a:xfrm>
          <a:prstGeom prst="rect">
            <a:avLst/>
          </a:prstGeom>
          <a:noFill/>
          <a:extLst/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965540" y="69850"/>
            <a:ext cx="2857190" cy="500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24</a:t>
            </a:r>
            <a:r>
              <a:rPr kumimoji="1" lang="zh-CN" altLang="en-US" sz="2800" b="1" baseline="30000" dirty="0" smtClean="0">
                <a:solidFill>
                  <a:srgbClr val="A11111"/>
                </a:solidFill>
                <a:latin typeface="宋体" panose="02010600030101010101" pitchFamily="2" charset="-122"/>
              </a:rPr>
              <a:t>*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周亚夫军细柳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  <p:sldLayoutId id="2147483707" r:id="rId3"/>
    <p:sldLayoutId id="2147483706" r:id="rId4"/>
    <p:sldLayoutId id="2147483705" r:id="rId5"/>
    <p:sldLayoutId id="2147483704" r:id="rId6"/>
    <p:sldLayoutId id="2147483703" r:id="rId7"/>
    <p:sldLayoutId id="2147483710" r:id="rId8"/>
    <p:sldLayoutId id="2147483702" r:id="rId9"/>
    <p:sldLayoutId id="2147483701" r:id="rId10"/>
    <p:sldLayoutId id="2147483700" r:id="rId11"/>
    <p:sldLayoutId id="2147483699" r:id="rId12"/>
    <p:sldLayoutId id="2147483698" r:id="rId13"/>
    <p:sldLayoutId id="2147483697" r:id="rId14"/>
    <p:sldLayoutId id="2147483696" r:id="rId15"/>
    <p:sldLayoutId id="2147483695" r:id="rId16"/>
    <p:sldLayoutId id="2147483694" r:id="rId17"/>
    <p:sldLayoutId id="2147483693" r:id="rId18"/>
    <p:sldLayoutId id="2147483692" r:id="rId19"/>
    <p:sldLayoutId id="2147483691" r:id="rId20"/>
    <p:sldLayoutId id="2147483690" r:id="rId21"/>
    <p:sldLayoutId id="2147483689" r:id="rId22"/>
    <p:sldLayoutId id="2147483688" r:id="rId23"/>
    <p:sldLayoutId id="2147483687" r:id="rId24"/>
    <p:sldLayoutId id="2147483686" r:id="rId25"/>
    <p:sldLayoutId id="2147483685" r:id="rId26"/>
    <p:sldLayoutId id="2147483684" r:id="rId27"/>
    <p:sldLayoutId id="2147483683" r:id="rId28"/>
    <p:sldLayoutId id="2147483682" r:id="rId29"/>
    <p:sldLayoutId id="2147483681" r:id="rId30"/>
    <p:sldLayoutId id="2147483680" r:id="rId31"/>
    <p:sldLayoutId id="2147483679" r:id="rId32"/>
    <p:sldLayoutId id="2147483678" r:id="rId33"/>
    <p:sldLayoutId id="2147483677" r:id="rId34"/>
    <p:sldLayoutId id="2147483676" r:id="rId35"/>
    <p:sldLayoutId id="2147483675" r:id="rId36"/>
    <p:sldLayoutId id="2147483674" r:id="rId37"/>
    <p:sldLayoutId id="2147483673" r:id="rId38"/>
    <p:sldLayoutId id="2147483672" r:id="rId39"/>
    <p:sldLayoutId id="2147483671" r:id="rId40"/>
    <p:sldLayoutId id="2147483670" r:id="rId41"/>
    <p:sldLayoutId id="2147483669" r:id="rId42"/>
    <p:sldLayoutId id="2147483668" r:id="rId43"/>
    <p:sldLayoutId id="2147483667" r:id="rId44"/>
    <p:sldLayoutId id="2147483666" r:id="rId45"/>
    <p:sldLayoutId id="2147483665" r:id="rId46"/>
    <p:sldLayoutId id="2147483664" r:id="rId47"/>
    <p:sldLayoutId id="2147483663" r:id="rId48"/>
    <p:sldLayoutId id="2147483662" r:id="rId49"/>
    <p:sldLayoutId id="2147483661" r:id="rId50"/>
    <p:sldLayoutId id="2147483660" r:id="rId51"/>
    <p:sldLayoutId id="2147483659" r:id="rId52"/>
    <p:sldLayoutId id="2147483658" r:id="rId53"/>
    <p:sldLayoutId id="2147483657" r:id="rId54"/>
    <p:sldLayoutId id="2147483656" r:id="rId55"/>
    <p:sldLayoutId id="2147483655" r:id="rId56"/>
    <p:sldLayoutId id="2147483654" r:id="rId57"/>
    <p:sldLayoutId id="2147483653" r:id="rId58"/>
    <p:sldLayoutId id="2147483652" r:id="rId59"/>
    <p:sldLayoutId id="2147483651" r:id="rId60"/>
    <p:sldLayoutId id="2147483650" r:id="rId6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3.xml"/><Relationship Id="rId1" Type="http://schemas.openxmlformats.org/officeDocument/2006/relationships/audio" Target="file:///G:\&#35821;&#25991;&#20843;&#19978;&#20809;&#30424;&#25991;&#20214;\&#25945;&#23398;&#35838;&#20214;\&#31532;&#20845;&#21333;&#20803;\24%20&#21608;&#20122;&#22827;&#20891;&#32454;&#26611;\24%20&#21608;&#20122;&#22827;&#20891;&#32454;&#26611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矩形 1"/>
          <p:cNvSpPr>
            <a:spLocks noChangeArrowheads="1"/>
          </p:cNvSpPr>
          <p:nvPr/>
        </p:nvSpPr>
        <p:spPr bwMode="auto">
          <a:xfrm>
            <a:off x="611188" y="771525"/>
            <a:ext cx="82089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汉代名将辈出，带兵多多益善的韩信，奇袭匈奴的卫青，“匈奴未灭，何以为家”的霍去病，飞将军李广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我们来学习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汉朝的一位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纪律严明的将军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周亚夫的故事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2"/>
          <p:cNvSpPr>
            <a:spLocks noChangeArrowheads="1"/>
          </p:cNvSpPr>
          <p:nvPr/>
        </p:nvSpPr>
        <p:spPr bwMode="auto">
          <a:xfrm>
            <a:off x="503238" y="750888"/>
            <a:ext cx="8137525" cy="40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传言开壁门。壁门士吏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谓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从属车骑曰：“将军约，军中不得驱驰。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于是天子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乃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按辔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徐行。至营，将军亚夫持兵揖曰：“介胄之士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不拜，请以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军礼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见。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天子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为动，改容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式车。使人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称谢：“皇帝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敬劳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将军。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成礼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而去。</a:t>
            </a:r>
          </a:p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既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军门，群臣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皆惊。文帝曰：“嗟呼，此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真将军矣！曩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霸上、棘门军，若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儿戏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耳，其将固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可袭而虏也。至于亚夫，可得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犯邪！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称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善者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久之。</a:t>
            </a:r>
          </a:p>
        </p:txBody>
      </p:sp>
      <p:grpSp>
        <p:nvGrpSpPr>
          <p:cNvPr id="7782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78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矩形 17"/>
          <p:cNvSpPr>
            <a:spLocks noChangeArrowheads="1"/>
          </p:cNvSpPr>
          <p:nvPr/>
        </p:nvSpPr>
        <p:spPr bwMode="auto">
          <a:xfrm>
            <a:off x="539750" y="1201738"/>
            <a:ext cx="80645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周亚夫军细柳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史记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以记人物为主，多描绘人物对话。抓住人物的对话，揣摩人物身份及语气，读准节奏。特别是天子先驱有句话：“天子且至！”文章的句末标点是“！”，要读出先驱借天子之名的威严。皇帝对周亚夫赞赏有加：“嗟呼，此真将军矣！”要读出文帝的由衷赞叹来。朗读时要注意文章所用的对比手法，揣摩体会其中蕴含的情感。</a:t>
            </a:r>
          </a:p>
        </p:txBody>
      </p:sp>
      <p:grpSp>
        <p:nvGrpSpPr>
          <p:cNvPr id="78850" name="组合 12"/>
          <p:cNvGrpSpPr>
            <a:grpSpLocks/>
          </p:cNvGrpSpPr>
          <p:nvPr/>
        </p:nvGrpSpPr>
        <p:grpSpPr bwMode="auto">
          <a:xfrm>
            <a:off x="3700463" y="473075"/>
            <a:ext cx="1743075" cy="566738"/>
            <a:chOff x="3348038" y="339725"/>
            <a:chExt cx="1743075" cy="566738"/>
          </a:xfrm>
        </p:grpSpPr>
        <p:sp>
          <p:nvSpPr>
            <p:cNvPr id="14" name="圆角矩形 13"/>
            <p:cNvSpPr/>
            <p:nvPr/>
          </p:nvSpPr>
          <p:spPr bwMode="auto">
            <a:xfrm rot="555800">
              <a:off x="4602163" y="4445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 bwMode="auto">
            <a:xfrm rot="20470821">
              <a:off x="4197350" y="47148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 bwMode="auto">
            <a:xfrm rot="319204">
              <a:off x="3778250" y="47148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 bwMode="auto">
            <a:xfrm rot="21148334">
              <a:off x="3368675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8859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诵读指导</a:t>
              </a:r>
            </a:p>
          </p:txBody>
        </p:sp>
      </p:grpSp>
      <p:grpSp>
        <p:nvGrpSpPr>
          <p:cNvPr id="7885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88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矩形 1"/>
          <p:cNvSpPr>
            <a:spLocks noChangeArrowheads="1"/>
          </p:cNvSpPr>
          <p:nvPr/>
        </p:nvSpPr>
        <p:spPr bwMode="auto">
          <a:xfrm>
            <a:off x="301625" y="458788"/>
            <a:ext cx="8542338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周亚夫军细柳</a:t>
            </a:r>
            <a:endParaRPr lang="en-US" altLang="zh-CN" sz="40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>
                <a:latin typeface="楷体" pitchFamily="49" charset="-122"/>
                <a:ea typeface="楷体" pitchFamily="49" charset="-122"/>
                <a:sym typeface="Arial" charset="0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文帝之后六年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，匈奴大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入边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。乃以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宗正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刘礼为将军，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霸上；祝兹侯徐厉为将军，军棘门；以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河内守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亚夫为将军，军细柳：以备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41663" y="1027113"/>
            <a:ext cx="351790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侵入边境。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边界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边疆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8313" y="1822450"/>
            <a:ext cx="3887787" cy="288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词类活用，名词用作动词，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驻军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55875" y="2460625"/>
            <a:ext cx="5111750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我国古代对西北部民族的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统称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匈奴。</a:t>
            </a:r>
            <a:endParaRPr lang="zh-CN" altLang="en-US" sz="2000" dirty="0"/>
          </a:p>
        </p:txBody>
      </p:sp>
      <p:grpSp>
        <p:nvGrpSpPr>
          <p:cNvPr id="7987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98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323850" y="3221038"/>
            <a:ext cx="8496300" cy="1692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汉文帝后元六年，匈奴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大规模侵入汉朝边境。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于是，朝廷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委派宗正官刘礼为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将军，驻军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在霸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上；祝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兹侯徐厉为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将军，驻军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在棘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门；委派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河内郡太守周亚夫为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将军，驻军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柳，以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防备匈奴侵扰。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1"/>
          <p:cNvSpPr txBox="1">
            <a:spLocks noChangeArrowheads="1"/>
          </p:cNvSpPr>
          <p:nvPr/>
        </p:nvSpPr>
        <p:spPr bwMode="auto">
          <a:xfrm>
            <a:off x="468313" y="627063"/>
            <a:ext cx="4176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第</a:t>
            </a:r>
            <a:r>
              <a:rPr lang="en-US" altLang="zh-CN" sz="2800" b="1">
                <a:latin typeface="宋体" charset="-122"/>
              </a:rPr>
              <a:t>1</a:t>
            </a:r>
            <a:r>
              <a:rPr lang="zh-CN" altLang="en-US" sz="2800" b="1">
                <a:latin typeface="宋体" charset="-122"/>
              </a:rPr>
              <a:t>段交代了哪些内容？</a:t>
            </a:r>
          </a:p>
        </p:txBody>
      </p:sp>
      <p:sp>
        <p:nvSpPr>
          <p:cNvPr id="27651" name="TextBox 1"/>
          <p:cNvSpPr txBox="1">
            <a:spLocks noChangeArrowheads="1"/>
          </p:cNvSpPr>
          <p:nvPr/>
        </p:nvSpPr>
        <p:spPr bwMode="auto">
          <a:xfrm>
            <a:off x="539750" y="1563688"/>
            <a:ext cx="5041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背景：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匈奴大入边。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3" name="TextBox 2"/>
          <p:cNvSpPr txBox="1">
            <a:spLocks noChangeArrowheads="1"/>
          </p:cNvSpPr>
          <p:nvPr/>
        </p:nvSpPr>
        <p:spPr bwMode="auto">
          <a:xfrm>
            <a:off x="3249613" y="2284413"/>
            <a:ext cx="413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宗正刘礼      军霸上</a:t>
            </a:r>
          </a:p>
        </p:txBody>
      </p:sp>
      <p:sp>
        <p:nvSpPr>
          <p:cNvPr id="27654" name="TextBox 5"/>
          <p:cNvSpPr txBox="1">
            <a:spLocks noChangeArrowheads="1"/>
          </p:cNvSpPr>
          <p:nvPr/>
        </p:nvSpPr>
        <p:spPr bwMode="auto">
          <a:xfrm>
            <a:off x="3249613" y="2859088"/>
            <a:ext cx="413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祝兹侯徐厉    军棘门</a:t>
            </a:r>
          </a:p>
        </p:txBody>
      </p:sp>
      <p:sp>
        <p:nvSpPr>
          <p:cNvPr id="27655" name="TextBox 6"/>
          <p:cNvSpPr txBox="1">
            <a:spLocks noChangeArrowheads="1"/>
          </p:cNvSpPr>
          <p:nvPr/>
        </p:nvSpPr>
        <p:spPr bwMode="auto">
          <a:xfrm>
            <a:off x="3249613" y="3435350"/>
            <a:ext cx="413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周亚夫        军细柳</a:t>
            </a:r>
          </a:p>
        </p:txBody>
      </p:sp>
      <p:sp>
        <p:nvSpPr>
          <p:cNvPr id="27656" name="矩形 3"/>
          <p:cNvSpPr>
            <a:spLocks noChangeArrowheads="1"/>
          </p:cNvSpPr>
          <p:nvPr/>
        </p:nvSpPr>
        <p:spPr bwMode="auto">
          <a:xfrm>
            <a:off x="539750" y="2886075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处于战备状态</a:t>
            </a:r>
          </a:p>
        </p:txBody>
      </p:sp>
      <p:grpSp>
        <p:nvGrpSpPr>
          <p:cNvPr id="8192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19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2976563" y="2465388"/>
            <a:ext cx="215900" cy="1368425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  <p:bldP spid="27654" grpId="0"/>
      <p:bldP spid="27655" grpId="0"/>
      <p:bldP spid="27656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1"/>
          <p:cNvSpPr>
            <a:spLocks noChangeArrowheads="1"/>
          </p:cNvSpPr>
          <p:nvPr/>
        </p:nvSpPr>
        <p:spPr bwMode="auto">
          <a:xfrm>
            <a:off x="503238" y="333375"/>
            <a:ext cx="8137525" cy="474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8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    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军。至霸上及棘门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，直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驰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入，将以下骑送迎。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已而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细柳军，军士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吏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甲，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锐兵刃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弓弩，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。天子先驱至，不得入。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先驱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曰：“天子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至！”军门都尉曰：“将军令曰‘军中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将军令，不闻天子之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’。”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居无何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，上至，又不得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lnSpc>
                <a:spcPct val="18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入。于是上乃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使使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诏将军：“吾欲入劳军。”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75238" y="242888"/>
            <a:ext cx="792162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军营。</a:t>
            </a:r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051050" y="1050925"/>
            <a:ext cx="72072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不久。</a:t>
            </a:r>
            <a:endParaRPr lang="zh-CN" altLang="en-US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11413" y="1779588"/>
            <a:ext cx="1008062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往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643438" y="1050925"/>
            <a:ext cx="1944687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“披”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穿着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027988" y="1006475"/>
            <a:ext cx="720725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张开。</a:t>
            </a:r>
            <a:endParaRPr lang="zh-CN" altLang="en-US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16063" y="2540000"/>
            <a:ext cx="11747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把弓拉满。</a:t>
            </a:r>
            <a:endParaRPr lang="zh-CN" altLang="en-US" dirty="0"/>
          </a:p>
        </p:txBody>
      </p:sp>
      <p:grpSp>
        <p:nvGrpSpPr>
          <p:cNvPr id="8295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29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372225" y="1804988"/>
            <a:ext cx="172878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这里指刀出鞘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35150" y="249238"/>
            <a:ext cx="72072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慰问。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84225" y="3311525"/>
            <a:ext cx="763588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将要。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411413" y="3354388"/>
            <a:ext cx="1916112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皇帝发布的命令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572000" y="3354388"/>
            <a:ext cx="1295400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过了不久。</a:t>
            </a:r>
            <a:endParaRPr lang="zh-CN" altLang="en-US" dirty="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233738" y="4113213"/>
            <a:ext cx="119380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手持符节。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9" grpId="0" animBg="1"/>
      <p:bldP spid="21" grpId="0" animBg="1"/>
      <p:bldP spid="22" grpId="0" animBg="1"/>
      <p:bldP spid="23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矩形 6"/>
          <p:cNvSpPr>
            <a:spLocks noChangeArrowheads="1"/>
          </p:cNvSpPr>
          <p:nvPr/>
        </p:nvSpPr>
        <p:spPr bwMode="auto">
          <a:xfrm>
            <a:off x="476250" y="725488"/>
            <a:ext cx="81915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皇上亲自去慰劳军队。到了霸上和棘门的军营，驱驰而入，将军及其属下都骑着马迎送。随即来到了细柳军营，只见官兵都披戴盔甲，手持锋利的兵器，开弓搭箭，弓拉满月，戒备森严。皇上的先行卫队到了营前，不准进入。先行的卫队说：“皇上将要驾到。”镇守军营的将官回答：“将军有令‘军中只听从将军的命令，不听从天子的命令’。”过了不久，皇上驾到，也不让入军营。于是皇上就派使者拿符节去告诉将军：“我要进营慰劳军队。”</a:t>
            </a:r>
          </a:p>
        </p:txBody>
      </p:sp>
      <p:grpSp>
        <p:nvGrpSpPr>
          <p:cNvPr id="8397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39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1"/>
          <p:cNvSpPr>
            <a:spLocks noChangeArrowheads="1"/>
          </p:cNvSpPr>
          <p:nvPr/>
        </p:nvSpPr>
        <p:spPr bwMode="auto">
          <a:xfrm>
            <a:off x="395288" y="517525"/>
            <a:ext cx="85121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亚夫乃传言开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壁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。壁门士吏谓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从属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车骑曰：“将军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，军中不得驱驰。”于是天子乃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按辔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行。至营，将军亚夫持兵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揖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曰：“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不拜，请以军礼见。”天子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，改容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车。使人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称谢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：“皇帝敬劳将军。”成礼而去。</a:t>
            </a:r>
          </a:p>
        </p:txBody>
      </p:sp>
      <p:grpSp>
        <p:nvGrpSpPr>
          <p:cNvPr id="849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50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484438" y="508000"/>
            <a:ext cx="719137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营垒。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95288" y="1366838"/>
            <a:ext cx="719137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规定。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68838" y="1314450"/>
            <a:ext cx="296545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控制住车马。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辔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缰绳。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339975" y="2211388"/>
            <a:ext cx="127793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拱手行礼。</a:t>
            </a:r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708400" y="1995488"/>
            <a:ext cx="2376488" cy="646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铠甲和头盔。这里用作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披甲戴盔。</a:t>
            </a:r>
            <a:endParaRPr lang="zh-CN" altLang="en-US" dirty="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92200" y="3003550"/>
            <a:ext cx="9588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被感动。</a:t>
            </a:r>
            <a:endParaRPr lang="zh-CN" altLang="en-US" dirty="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835150" y="3870325"/>
            <a:ext cx="2600325" cy="646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“轼”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车前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用作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扶轼。</a:t>
            </a:r>
            <a:endParaRPr lang="zh-CN" altLang="en-US" dirty="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692650" y="3870325"/>
            <a:ext cx="228600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向人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致意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问候。</a:t>
            </a:r>
            <a:endParaRPr lang="zh-CN" altLang="en-US" dirty="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889500" y="3003550"/>
            <a:ext cx="87630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将领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6"/>
          <p:cNvSpPr>
            <a:spLocks noChangeArrowheads="1"/>
          </p:cNvSpPr>
          <p:nvPr/>
        </p:nvSpPr>
        <p:spPr bwMode="auto">
          <a:xfrm>
            <a:off x="503238" y="760413"/>
            <a:ext cx="8137525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周亚夫这才传令打开军营大门。守卫营门的官兵对跟从皇上的武官说：“将军规定，军营中不准驱车奔驰。”于是皇上的车队也只好拉住缰绳，慢慢前行。到了大营前，将军周亚夫手持兵器，双手抱拳行礼说：“我是盔甲在身的将士，不便跪拜，请允许我按照军礼参见。”皇上因此而感动，脸上的神情也改变了，俯身扶着横木上，派人致意说：“皇帝敬重地慰劳将军。”劳军礼仪完毕后辞去。</a:t>
            </a:r>
          </a:p>
        </p:txBody>
      </p:sp>
      <p:grpSp>
        <p:nvGrpSpPr>
          <p:cNvPr id="8601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60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Box 1"/>
          <p:cNvSpPr txBox="1">
            <a:spLocks noChangeArrowheads="1"/>
          </p:cNvSpPr>
          <p:nvPr/>
        </p:nvSpPr>
        <p:spPr bwMode="auto">
          <a:xfrm>
            <a:off x="468313" y="679450"/>
            <a:ext cx="6335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汉文帝劳军，受到了怎样不同的对待？</a:t>
            </a: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1116013" y="1492250"/>
            <a:ext cx="25193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霸上及棘门军</a:t>
            </a:r>
          </a:p>
        </p:txBody>
      </p:sp>
      <p:cxnSp>
        <p:nvCxnSpPr>
          <p:cNvPr id="5" name="直接箭头连接符 4"/>
          <p:cNvCxnSpPr/>
          <p:nvPr/>
        </p:nvCxnSpPr>
        <p:spPr>
          <a:xfrm>
            <a:off x="3421063" y="1779588"/>
            <a:ext cx="93503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9" name="TextBox 5"/>
          <p:cNvSpPr txBox="1">
            <a:spLocks noChangeArrowheads="1"/>
          </p:cNvSpPr>
          <p:nvPr/>
        </p:nvSpPr>
        <p:spPr bwMode="auto">
          <a:xfrm>
            <a:off x="4429125" y="1492250"/>
            <a:ext cx="3816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直驱入，将以下骑送迎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1835150" y="3036888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细柳军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519363" y="2095500"/>
            <a:ext cx="0" cy="855663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3" name="TextBox 11"/>
          <p:cNvSpPr txBox="1">
            <a:spLocks noChangeArrowheads="1"/>
          </p:cNvSpPr>
          <p:nvPr/>
        </p:nvSpPr>
        <p:spPr bwMode="auto">
          <a:xfrm>
            <a:off x="2066925" y="2187575"/>
            <a:ext cx="1008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对比</a:t>
            </a:r>
          </a:p>
        </p:txBody>
      </p:sp>
      <p:sp>
        <p:nvSpPr>
          <p:cNvPr id="36874" name="TextBox 12"/>
          <p:cNvSpPr txBox="1">
            <a:spLocks noChangeArrowheads="1"/>
          </p:cNvSpPr>
          <p:nvPr/>
        </p:nvSpPr>
        <p:spPr bwMode="auto">
          <a:xfrm>
            <a:off x="539750" y="1511300"/>
            <a:ext cx="504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75" name="TextBox 13"/>
          <p:cNvSpPr txBox="1">
            <a:spLocks noChangeArrowheads="1"/>
          </p:cNvSpPr>
          <p:nvPr/>
        </p:nvSpPr>
        <p:spPr bwMode="auto">
          <a:xfrm>
            <a:off x="539750" y="3041650"/>
            <a:ext cx="504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详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876" name="TextBox 1"/>
          <p:cNvSpPr txBox="1">
            <a:spLocks noChangeArrowheads="1"/>
          </p:cNvSpPr>
          <p:nvPr/>
        </p:nvSpPr>
        <p:spPr bwMode="auto">
          <a:xfrm>
            <a:off x="3635375" y="2139950"/>
            <a:ext cx="4752975" cy="954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先驱、上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至，均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入，得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将军令开营门</a:t>
            </a:r>
          </a:p>
        </p:txBody>
      </p:sp>
      <p:sp>
        <p:nvSpPr>
          <p:cNvPr id="36877" name="TextBox 12"/>
          <p:cNvSpPr txBox="1">
            <a:spLocks noChangeArrowheads="1"/>
          </p:cNvSpPr>
          <p:nvPr/>
        </p:nvSpPr>
        <p:spPr bwMode="auto">
          <a:xfrm>
            <a:off x="3635375" y="3273425"/>
            <a:ext cx="4897438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营门，只能缓行，不能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驱驰  </a:t>
            </a:r>
          </a:p>
        </p:txBody>
      </p:sp>
      <p:sp>
        <p:nvSpPr>
          <p:cNvPr id="36878" name="TextBox 13"/>
          <p:cNvSpPr txBox="1">
            <a:spLocks noChangeArrowheads="1"/>
          </p:cNvSpPr>
          <p:nvPr/>
        </p:nvSpPr>
        <p:spPr bwMode="auto">
          <a:xfrm>
            <a:off x="3635375" y="3857625"/>
            <a:ext cx="4465638" cy="52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军营，严格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遵守军礼</a:t>
            </a:r>
          </a:p>
        </p:txBody>
      </p:sp>
      <p:grpSp>
        <p:nvGrpSpPr>
          <p:cNvPr id="8705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70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9" name="左大括号 18"/>
          <p:cNvSpPr/>
          <p:nvPr/>
        </p:nvSpPr>
        <p:spPr>
          <a:xfrm>
            <a:off x="3203575" y="2235200"/>
            <a:ext cx="288925" cy="2065338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9" grpId="0"/>
      <p:bldP spid="36870" grpId="0"/>
      <p:bldP spid="36873" grpId="0"/>
      <p:bldP spid="36874" grpId="0"/>
      <p:bldP spid="36875" grpId="0"/>
      <p:bldP spid="36876" grpId="0" animBg="1"/>
      <p:bldP spid="36877" grpId="0" animBg="1"/>
      <p:bldP spid="3687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11"/>
          <p:cNvSpPr txBox="1">
            <a:spLocks noChangeArrowheads="1"/>
          </p:cNvSpPr>
          <p:nvPr/>
        </p:nvSpPr>
        <p:spPr bwMode="auto">
          <a:xfrm>
            <a:off x="471488" y="579438"/>
            <a:ext cx="727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这部分中，有哪些一词多义的词语？</a:t>
            </a:r>
          </a:p>
        </p:txBody>
      </p:sp>
      <p:sp>
        <p:nvSpPr>
          <p:cNvPr id="88066" name="矩形 2"/>
          <p:cNvSpPr>
            <a:spLocks noChangeArrowheads="1"/>
          </p:cNvSpPr>
          <p:nvPr/>
        </p:nvSpPr>
        <p:spPr bwMode="auto">
          <a:xfrm>
            <a:off x="757238" y="1285875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霸上</a:t>
            </a:r>
            <a:endParaRPr lang="zh-CN" altLang="en-US" sz="2800" b="1"/>
          </a:p>
        </p:txBody>
      </p:sp>
      <p:sp>
        <p:nvSpPr>
          <p:cNvPr id="88067" name="矩形 3"/>
          <p:cNvSpPr>
            <a:spLocks noChangeArrowheads="1"/>
          </p:cNvSpPr>
          <p:nvPr/>
        </p:nvSpPr>
        <p:spPr bwMode="auto">
          <a:xfrm>
            <a:off x="757238" y="1862138"/>
            <a:ext cx="1266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棘门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军</a:t>
            </a:r>
            <a:endParaRPr lang="zh-CN" altLang="en-US" sz="2800" b="1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52638" y="1285875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驻军。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52638" y="1862138"/>
            <a:ext cx="1266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军营。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471488" y="2770188"/>
            <a:ext cx="5689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这部分中，哪个词语是通假字？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7238" y="3560763"/>
            <a:ext cx="198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军士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吏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甲</a:t>
            </a:r>
            <a:endParaRPr lang="zh-CN" altLang="en-US" sz="2800" b="1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955925" y="3560763"/>
            <a:ext cx="307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同“披”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穿着。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073" name="矩形 14"/>
          <p:cNvSpPr>
            <a:spLocks noChangeArrowheads="1"/>
          </p:cNvSpPr>
          <p:nvPr/>
        </p:nvSpPr>
        <p:spPr bwMode="auto">
          <a:xfrm>
            <a:off x="4170363" y="1330325"/>
            <a:ext cx="1627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至</a:t>
            </a:r>
          </a:p>
        </p:txBody>
      </p:sp>
      <p:sp>
        <p:nvSpPr>
          <p:cNvPr id="88074" name="矩形 15"/>
          <p:cNvSpPr>
            <a:spLocks noChangeArrowheads="1"/>
          </p:cNvSpPr>
          <p:nvPr/>
        </p:nvSpPr>
        <p:spPr bwMode="auto">
          <a:xfrm>
            <a:off x="4170363" y="1905000"/>
            <a:ext cx="1987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焉置土石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042025" y="1330325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将要。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42025" y="1905000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况且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807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80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https://timgsa.baidu.com/timg?image&amp;quality=80&amp;size=b9999_10000&amp;sec=1557130446&amp;di=de18b19b51ac41583b248a9469ac95fa&amp;imgtype=jpg&amp;er=1&amp;src=http%3A%2F%2Fimg.mp.itc.cn%2Fupload%2F20170701%2F7bf151e5ea2d41a4be4976ce7a6d62f3_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3175"/>
            <a:ext cx="9145588" cy="523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588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zh-CN" altLang="en-US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67589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zh-CN" altLang="en-US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>
              <a:solidFill>
                <a:schemeClr val="bg1"/>
              </a:solidFill>
            </a:endParaRPr>
          </a:p>
        </p:txBody>
      </p:sp>
      <p:grpSp>
        <p:nvGrpSpPr>
          <p:cNvPr id="67590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/>
            </a:p>
          </p:txBody>
        </p:sp>
        <p:sp>
          <p:nvSpPr>
            <p:cNvPr id="6759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FZXingKai-S04"/>
                </a:rPr>
                <a:t>八年级语文上册</a:t>
              </a:r>
            </a:p>
          </p:txBody>
        </p:sp>
      </p:grpSp>
      <p:sp>
        <p:nvSpPr>
          <p:cNvPr id="15" name="TextBox 48"/>
          <p:cNvSpPr txBox="1"/>
          <p:nvPr/>
        </p:nvSpPr>
        <p:spPr>
          <a:xfrm>
            <a:off x="1513858" y="1779662"/>
            <a:ext cx="611628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24</a:t>
            </a:r>
            <a:r>
              <a:rPr lang="zh-CN" altLang="en-US" sz="51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*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周亚夫军细柳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8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91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9090" name="矩形 5"/>
          <p:cNvSpPr>
            <a:spLocks noChangeArrowheads="1"/>
          </p:cNvSpPr>
          <p:nvPr/>
        </p:nvSpPr>
        <p:spPr bwMode="auto">
          <a:xfrm>
            <a:off x="757238" y="1049338"/>
            <a:ext cx="11890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霸上</a:t>
            </a:r>
            <a:endParaRPr lang="zh-CN" altLang="en-US" sz="2600" b="1"/>
          </a:p>
        </p:txBody>
      </p:sp>
      <p:sp>
        <p:nvSpPr>
          <p:cNvPr id="89091" name="TextBox 11"/>
          <p:cNvSpPr txBox="1">
            <a:spLocks noChangeArrowheads="1"/>
          </p:cNvSpPr>
          <p:nvPr/>
        </p:nvSpPr>
        <p:spPr bwMode="auto">
          <a:xfrm>
            <a:off x="471488" y="484188"/>
            <a:ext cx="72723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宋体" charset="-122"/>
              </a:rPr>
              <a:t>4.</a:t>
            </a:r>
            <a:r>
              <a:rPr lang="zh-CN" altLang="en-US" sz="2600" b="1">
                <a:latin typeface="宋体" charset="-122"/>
              </a:rPr>
              <a:t>这部分中，有哪些词类活用的词语？</a:t>
            </a:r>
          </a:p>
        </p:txBody>
      </p:sp>
      <p:sp>
        <p:nvSpPr>
          <p:cNvPr id="89092" name="矩形 7"/>
          <p:cNvSpPr>
            <a:spLocks noChangeArrowheads="1"/>
          </p:cNvSpPr>
          <p:nvPr/>
        </p:nvSpPr>
        <p:spPr bwMode="auto">
          <a:xfrm>
            <a:off x="757238" y="1639888"/>
            <a:ext cx="11890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兵刃</a:t>
            </a:r>
            <a:endParaRPr lang="zh-CN" altLang="en-US" sz="2600" b="1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84488" y="1049338"/>
            <a:ext cx="47831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名词用作动词，驻守。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927350" y="1639888"/>
            <a:ext cx="55038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形容词的使动用法，使</a:t>
            </a:r>
            <a:r>
              <a:rPr lang="en-US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锋利。</a:t>
            </a:r>
          </a:p>
        </p:txBody>
      </p:sp>
      <p:sp>
        <p:nvSpPr>
          <p:cNvPr id="89095" name="矩形 10"/>
          <p:cNvSpPr>
            <a:spLocks noChangeArrowheads="1"/>
          </p:cNvSpPr>
          <p:nvPr/>
        </p:nvSpPr>
        <p:spPr bwMode="auto">
          <a:xfrm>
            <a:off x="755650" y="2232025"/>
            <a:ext cx="1524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介胄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之士</a:t>
            </a:r>
            <a:endParaRPr lang="zh-CN" altLang="en-US" sz="260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927350" y="2230438"/>
            <a:ext cx="47831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名词用作动词，穿戴着盔甲。</a:t>
            </a:r>
          </a:p>
        </p:txBody>
      </p:sp>
      <p:sp>
        <p:nvSpPr>
          <p:cNvPr id="89097" name="矩形 12"/>
          <p:cNvSpPr>
            <a:spLocks noChangeArrowheads="1"/>
          </p:cNvSpPr>
          <p:nvPr/>
        </p:nvSpPr>
        <p:spPr bwMode="auto">
          <a:xfrm>
            <a:off x="755650" y="2790825"/>
            <a:ext cx="1524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  <a:sym typeface="Arial" charset="0"/>
              </a:rPr>
              <a:t>改容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式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Arial" charset="0"/>
              </a:rPr>
              <a:t>车</a:t>
            </a:r>
            <a:endParaRPr lang="zh-CN" altLang="en-US" sz="260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927350" y="2790825"/>
            <a:ext cx="356393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用作动词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指扶轼。</a:t>
            </a:r>
            <a:endParaRPr lang="zh-CN" altLang="en-US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471488" y="3408363"/>
            <a:ext cx="72723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宋体" charset="-122"/>
              </a:rPr>
              <a:t>5.</a:t>
            </a:r>
            <a:r>
              <a:rPr lang="zh-CN" altLang="en-US" sz="2600" b="1">
                <a:latin typeface="宋体" charset="-122"/>
              </a:rPr>
              <a:t>这部分中，有哪些古今异义的词语？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76563" y="4044950"/>
            <a:ext cx="41878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先行引导的人员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走在前面引导的人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811213" y="4044950"/>
            <a:ext cx="186055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latin typeface="楷体" pitchFamily="49" charset="-122"/>
                <a:ea typeface="楷体" pitchFamily="49" charset="-122"/>
                <a:sym typeface="Arial" charset="0"/>
              </a:rPr>
              <a:t>天子</a:t>
            </a:r>
            <a:r>
              <a:rPr lang="zh-CN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先驱</a:t>
            </a:r>
            <a:r>
              <a:rPr lang="zh-CN" altLang="zh-CN" sz="2600" b="1">
                <a:latin typeface="楷体" pitchFamily="49" charset="-122"/>
                <a:ea typeface="楷体" pitchFamily="49" charset="-122"/>
                <a:sym typeface="Arial" charset="0"/>
              </a:rPr>
              <a:t>至</a:t>
            </a:r>
            <a:endParaRPr lang="zh-CN" altLang="en-US" sz="2600" b="1">
              <a:latin typeface="楷体" pitchFamily="49" charset="-122"/>
              <a:ea typeface="楷体" pitchFamily="49" charset="-122"/>
              <a:sym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 bldLvl="0" autoUpdateAnimBg="0"/>
      <p:bldP spid="12" grpId="0" bldLvl="0" autoUpdateAnimBg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矩形 1"/>
          <p:cNvSpPr>
            <a:spLocks noChangeArrowheads="1"/>
          </p:cNvSpPr>
          <p:nvPr/>
        </p:nvSpPr>
        <p:spPr bwMode="auto">
          <a:xfrm>
            <a:off x="292100" y="544513"/>
            <a:ext cx="8631238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既出军门，群臣皆惊。文帝曰：“嗟呼，此真将军矣！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者霸上、棘门军，若儿戏耳，其将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可袭而虏也。至于亚夫，可得而犯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！”称善者久之。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46825" y="1144588"/>
            <a:ext cx="2041525" cy="288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63650" y="1073150"/>
            <a:ext cx="792163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先前。</a:t>
            </a:r>
            <a:endParaRPr lang="zh-CN" altLang="en-US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27513" y="1774825"/>
            <a:ext cx="1208087" cy="292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grpSp>
        <p:nvGrpSpPr>
          <p:cNvPr id="9114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11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325438" y="2662238"/>
            <a:ext cx="8597900" cy="20939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了细柳军营的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大门，许多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大臣都深感惊诧。文帝感叹地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说：“啊！这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才是真正的将军。先前的霸上、棘门的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军营，简直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就像儿戏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一样，匈奴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是完全可以通过偷袭而俘虏那里的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将军，至于周亚夫，岂是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侵犯的？”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长时间对周亚夫赞叹不已。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bldLvl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Box 1"/>
          <p:cNvSpPr txBox="1">
            <a:spLocks noChangeArrowheads="1"/>
          </p:cNvSpPr>
          <p:nvPr/>
        </p:nvSpPr>
        <p:spPr bwMode="auto">
          <a:xfrm>
            <a:off x="566738" y="627063"/>
            <a:ext cx="8010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en-US" sz="2800" b="1">
                <a:latin typeface="宋体" charset="-122"/>
              </a:rPr>
              <a:t>劳军结束后，汉文帝和群臣各有怎样的反应？这样写有什么作用？</a:t>
            </a:r>
          </a:p>
        </p:txBody>
      </p:sp>
      <p:sp>
        <p:nvSpPr>
          <p:cNvPr id="40964" name="TextBox 1"/>
          <p:cNvSpPr txBox="1">
            <a:spLocks noChangeArrowheads="1"/>
          </p:cNvSpPr>
          <p:nvPr/>
        </p:nvSpPr>
        <p:spPr bwMode="auto">
          <a:xfrm>
            <a:off x="684213" y="1635125"/>
            <a:ext cx="158432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群  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汉文帝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216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21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38175" y="3148013"/>
            <a:ext cx="7894638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写汉文帝和群臣的反映，属于侧面描写，烘托出周亚夫的治军严明。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8538" y="1787525"/>
            <a:ext cx="1987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群臣皆惊。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66950" y="2322513"/>
            <a:ext cx="58864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高度赞赏，称其为“真将军”。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2" grpId="0" animBg="1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Box 1"/>
          <p:cNvSpPr txBox="1">
            <a:spLocks noChangeArrowheads="1"/>
          </p:cNvSpPr>
          <p:nvPr/>
        </p:nvSpPr>
        <p:spPr bwMode="auto">
          <a:xfrm>
            <a:off x="792163" y="1362075"/>
            <a:ext cx="755967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上节课，我们梳理了课文的大意。这节课，我们进一步深入理解课文，学习文章的写作手法。</a:t>
            </a:r>
          </a:p>
        </p:txBody>
      </p:sp>
      <p:grpSp>
        <p:nvGrpSpPr>
          <p:cNvPr id="93186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93187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188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7"/>
          <p:cNvSpPr>
            <a:spLocks noChangeArrowheads="1"/>
          </p:cNvSpPr>
          <p:nvPr/>
        </p:nvSpPr>
        <p:spPr bwMode="auto">
          <a:xfrm>
            <a:off x="468313" y="700088"/>
            <a:ext cx="8207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 课文讲的是周亚夫军细柳的故事，为什么还要写刘礼军霸上、徐厉军棘门？这样写有什么好处？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8313" y="1822450"/>
            <a:ext cx="820737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课文重在刻画周亚夫这个人物形象。但文章还用相当的笔墨写刘礼军霸上、徐厉军棘门，目的是将他们驻军的松弛情况与周亚夫的细柳军进行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，以表现细柳军的军纪严明，这样就有力地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烘托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了周亚夫这个人物形象，使人物形象熠熠生辉、跃然纸上。</a:t>
            </a:r>
          </a:p>
        </p:txBody>
      </p:sp>
      <p:grpSp>
        <p:nvGrpSpPr>
          <p:cNvPr id="9421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42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矩形 7"/>
          <p:cNvSpPr>
            <a:spLocks noChangeArrowheads="1"/>
          </p:cNvSpPr>
          <p:nvPr/>
        </p:nvSpPr>
        <p:spPr bwMode="auto">
          <a:xfrm>
            <a:off x="539750" y="842963"/>
            <a:ext cx="73437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宋体" charset="-122"/>
              </a:rPr>
              <a:t>文中哪句话是对周亚夫的赞扬</a:t>
            </a:r>
            <a:r>
              <a:rPr lang="zh-CN" altLang="en-US" sz="2800" b="1">
                <a:latin typeface="宋体" charset="-122"/>
              </a:rPr>
              <a:t>？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1188" y="2770188"/>
            <a:ext cx="81375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因为周亚夫治军严谨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刚正不阿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恪尽职守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不阿谀奉承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不趋炎附势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所以文帝称他为“真将军”。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061" name="矩形 1"/>
          <p:cNvSpPr>
            <a:spLocks noChangeArrowheads="1"/>
          </p:cNvSpPr>
          <p:nvPr/>
        </p:nvSpPr>
        <p:spPr bwMode="auto">
          <a:xfrm>
            <a:off x="539750" y="2066925"/>
            <a:ext cx="5211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宋体" charset="-122"/>
              </a:rPr>
              <a:t>文帝为什么称他为“真将军”</a:t>
            </a:r>
            <a:r>
              <a:rPr lang="zh-CN" altLang="en-US" sz="2800" b="1">
                <a:latin typeface="宋体" charset="-122"/>
              </a:rPr>
              <a:t>？</a:t>
            </a:r>
          </a:p>
        </p:txBody>
      </p:sp>
      <p:sp>
        <p:nvSpPr>
          <p:cNvPr id="45062" name="矩形 2"/>
          <p:cNvSpPr>
            <a:spLocks noChangeArrowheads="1"/>
          </p:cNvSpPr>
          <p:nvPr/>
        </p:nvSpPr>
        <p:spPr bwMode="auto">
          <a:xfrm>
            <a:off x="611188" y="1471613"/>
            <a:ext cx="4133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“嗟乎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此真将军矣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</a:p>
        </p:txBody>
      </p:sp>
      <p:grpSp>
        <p:nvGrpSpPr>
          <p:cNvPr id="9523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52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5061" grpId="0"/>
      <p:bldP spid="450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矩形 6"/>
          <p:cNvSpPr>
            <a:spLocks noChangeArrowheads="1"/>
          </p:cNvSpPr>
          <p:nvPr/>
        </p:nvSpPr>
        <p:spPr bwMode="auto">
          <a:xfrm>
            <a:off x="468313" y="484188"/>
            <a:ext cx="463232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300" b="1">
                <a:latin typeface="宋体" charset="-122"/>
              </a:rPr>
              <a:t>周亚夫的“真”表现在哪些方面</a:t>
            </a:r>
            <a:r>
              <a:rPr lang="zh-CN" altLang="en-US" sz="2300" b="1">
                <a:latin typeface="宋体" charset="-122"/>
              </a:rPr>
              <a:t>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8313" y="962025"/>
            <a:ext cx="8207375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一是皇上亲自到细柳营慰劳将士时，正式派使臣持节下诏书，“亚夫乃传言开壁门”。这就突出了细柳军</a:t>
            </a:r>
            <a:r>
              <a:rPr lang="zh-CN" altLang="en-US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军纪严明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，令人对这支军队的统帅周亚夫油然而生敬意。</a:t>
            </a:r>
            <a:endParaRPr lang="en-US" altLang="zh-CN" sz="23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二是在前面的军营，文帝及随从可以“直驰入”，但在细柳“天子乃按辔徐行”。由此可以看出，周亚夫</a:t>
            </a:r>
            <a:r>
              <a:rPr lang="zh-CN" altLang="en-US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治军有方，令行禁止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，即使是天子也不得不遵从。这更让人加深了一层敬意。</a:t>
            </a:r>
            <a:endParaRPr lang="en-US" altLang="zh-CN" sz="23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三是当天子到达前两处军营时，“将以下骑送迎”；而周亚夫面对文帝则是“持兵揖”，说“介胄之士不拜，请以军礼见”。相比之下更显出周亚夫</a:t>
            </a:r>
            <a:r>
              <a:rPr lang="zh-CN" altLang="en-US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恪尽职守、刚正不阿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的性格特点。这些都突出了细柳驻军的令行禁止，军纪严明，同时也表现了周亚夫治军的严格、严肃、严谨，突出了他“真将军”的风范。</a:t>
            </a:r>
          </a:p>
        </p:txBody>
      </p:sp>
      <p:grpSp>
        <p:nvGrpSpPr>
          <p:cNvPr id="9625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62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矩形 1"/>
          <p:cNvSpPr>
            <a:spLocks noChangeArrowheads="1"/>
          </p:cNvSpPr>
          <p:nvPr/>
        </p:nvSpPr>
        <p:spPr bwMode="auto">
          <a:xfrm>
            <a:off x="1233488" y="896938"/>
            <a:ext cx="66770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宋体" charset="-122"/>
              </a:rPr>
              <a:t>结合现实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谈谈你对周亚夫精神的理解。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9138" y="1833563"/>
            <a:ext cx="77057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当今时代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每一个人的工作都是一道“防线”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只有发扬周亚夫的这种敬业精神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恪尽职守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我们的事业才会取得辉煌的成就。</a:t>
            </a:r>
          </a:p>
        </p:txBody>
      </p:sp>
      <p:grpSp>
        <p:nvGrpSpPr>
          <p:cNvPr id="9728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72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矩形 7"/>
          <p:cNvSpPr>
            <a:spLocks noChangeArrowheads="1"/>
          </p:cNvSpPr>
          <p:nvPr/>
        </p:nvSpPr>
        <p:spPr bwMode="auto">
          <a:xfrm>
            <a:off x="1235075" y="823913"/>
            <a:ext cx="7007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宋体" charset="-122"/>
              </a:rPr>
              <a:t>汉文帝是一位怎样的君王</a:t>
            </a:r>
            <a:r>
              <a:rPr lang="zh-CN" altLang="en-US" sz="2800" b="1">
                <a:latin typeface="宋体" charset="-122"/>
              </a:rPr>
              <a:t>？</a:t>
            </a:r>
            <a:r>
              <a:rPr lang="zh-CN" altLang="zh-CN" sz="2800" b="1">
                <a:latin typeface="宋体" charset="-122"/>
              </a:rPr>
              <a:t>谈谈你的认识。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3238" y="1579563"/>
            <a:ext cx="81375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面对细柳军的营门挡驾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汉文帝不仅没有怪罪周亚夫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反而还大为感动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并对其大加赞赏。由此可见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汉文帝是一位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以国家利益为重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胸怀宽广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的圣明君主。</a:t>
            </a:r>
          </a:p>
        </p:txBody>
      </p:sp>
      <p:grpSp>
        <p:nvGrpSpPr>
          <p:cNvPr id="9830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83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Box 1"/>
          <p:cNvSpPr txBox="1">
            <a:spLocks noChangeArrowheads="1"/>
          </p:cNvSpPr>
          <p:nvPr/>
        </p:nvSpPr>
        <p:spPr bwMode="auto">
          <a:xfrm>
            <a:off x="468313" y="555625"/>
            <a:ext cx="828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找找文中与古代礼仪相关的词语。</a:t>
            </a:r>
            <a:endParaRPr lang="en-US" altLang="zh-CN" sz="2800" b="1">
              <a:latin typeface="宋体" charset="-122"/>
            </a:endParaRPr>
          </a:p>
        </p:txBody>
      </p:sp>
      <p:grpSp>
        <p:nvGrpSpPr>
          <p:cNvPr id="9933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93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2913" y="1058863"/>
            <a:ext cx="79930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持节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：指古代使臣奉命出行，必执符节以为凭证。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揖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：古代的拱手礼。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拜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：屈膝、两手着地或叩头及地。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改容式车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：从车上站起身来，然后用双手扶车前的横木（扶手），身子也微微往前躬，表示敬意。这里是汉文帝被周亚夫所感动。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4"/>
          <p:cNvSpPr txBox="1">
            <a:spLocks noChangeArrowheads="1"/>
          </p:cNvSpPr>
          <p:nvPr/>
        </p:nvSpPr>
        <p:spPr bwMode="auto">
          <a:xfrm>
            <a:off x="539750" y="1141413"/>
            <a:ext cx="8064500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了解司马迁及《史记》的相关知识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积累文言词汇。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借助注释和工具书疏通文意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学习运用对比刻画人物形象的方法。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学习周亚夫忠于职守的精神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认识周亚夫精神的现实意义。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9634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69639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40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69635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696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3"/>
          <p:cNvSpPr>
            <a:spLocks noChangeArrowheads="1"/>
          </p:cNvSpPr>
          <p:nvPr/>
        </p:nvSpPr>
        <p:spPr bwMode="auto">
          <a:xfrm>
            <a:off x="706438" y="1627188"/>
            <a:ext cx="2209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军士吏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甲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改容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车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167063" y="1924050"/>
            <a:ext cx="4746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“被”通“披”，穿着。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167063" y="2779713"/>
            <a:ext cx="579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“式”通“轼”，车前的横木。</a:t>
            </a:r>
          </a:p>
        </p:txBody>
      </p:sp>
      <p:grpSp>
        <p:nvGrpSpPr>
          <p:cNvPr id="100356" name="组合 4"/>
          <p:cNvGrpSpPr>
            <a:grpSpLocks/>
          </p:cNvGrpSpPr>
          <p:nvPr/>
        </p:nvGrpSpPr>
        <p:grpSpPr bwMode="auto">
          <a:xfrm>
            <a:off x="558800" y="565150"/>
            <a:ext cx="1366838" cy="642938"/>
            <a:chOff x="3328411" y="661416"/>
            <a:chExt cx="1324739" cy="643499"/>
          </a:xfrm>
        </p:grpSpPr>
        <p:sp>
          <p:nvSpPr>
            <p:cNvPr id="18" name="圆角矩形 17"/>
            <p:cNvSpPr/>
            <p:nvPr/>
          </p:nvSpPr>
          <p:spPr>
            <a:xfrm rot="20470821">
              <a:off x="4197723" y="721794"/>
              <a:ext cx="443118" cy="42105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7684" y="721794"/>
              <a:ext cx="441580" cy="4210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415" y="729739"/>
              <a:ext cx="441580" cy="4210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0364" name="矩形 1"/>
            <p:cNvSpPr>
              <a:spLocks noChangeArrowheads="1"/>
            </p:cNvSpPr>
            <p:nvPr/>
          </p:nvSpPr>
          <p:spPr bwMode="auto">
            <a:xfrm>
              <a:off x="3328411" y="661416"/>
              <a:ext cx="1324739" cy="643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  <p:grpSp>
        <p:nvGrpSpPr>
          <p:cNvPr id="10035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03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  <p:bldP spid="16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9"/>
          <p:cNvSpPr txBox="1">
            <a:spLocks noChangeArrowheads="1"/>
          </p:cNvSpPr>
          <p:nvPr/>
        </p:nvSpPr>
        <p:spPr bwMode="auto">
          <a:xfrm>
            <a:off x="493713" y="1049338"/>
            <a:ext cx="48704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自劳军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刃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军中不得驱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驰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至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111375" y="1270000"/>
            <a:ext cx="6924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古义：特指皇上。今义：方位名词，上面。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093913" y="2163763"/>
            <a:ext cx="688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古义：兵器，武器。今义：士兵。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836863" y="3000375"/>
            <a:ext cx="6137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古义：使劲赶马。今义：跑得很快。</a:t>
            </a:r>
          </a:p>
        </p:txBody>
      </p:sp>
      <p:grpSp>
        <p:nvGrpSpPr>
          <p:cNvPr id="10138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13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1382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8" name="圆角矩形 27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138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79688" y="3849688"/>
            <a:ext cx="6096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古义：先行引导的人员。今义：走在前面引导或走在前面起引导作用的人。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9" grpId="0" bldLvl="0" autoUpdateAnimBg="0"/>
      <p:bldP spid="13" grpId="0" bldLvl="0" autoUpdateAnimBg="0"/>
      <p:bldP spid="16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 Box 9"/>
          <p:cNvSpPr txBox="1">
            <a:spLocks noChangeArrowheads="1"/>
          </p:cNvSpPr>
          <p:nvPr/>
        </p:nvSpPr>
        <p:spPr bwMode="auto">
          <a:xfrm>
            <a:off x="468313" y="147638"/>
            <a:ext cx="44640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于是上乃使使持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诏将军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门士吏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以军礼见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73075" y="2471738"/>
            <a:ext cx="781526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古义：营垒。</a:t>
            </a:r>
            <a:endParaRPr lang="en-US" altLang="zh-CN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今义：“墙”或“像墙那样的直立的山石”等义。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73075" y="3767138"/>
            <a:ext cx="6097588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古义：请允许我。</a:t>
            </a:r>
            <a:endParaRPr lang="en-US" altLang="zh-CN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今义：常用于“希望对方做某事”义。</a:t>
            </a:r>
          </a:p>
        </p:txBody>
      </p:sp>
      <p:grpSp>
        <p:nvGrpSpPr>
          <p:cNvPr id="102404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24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73075" y="1214438"/>
            <a:ext cx="781526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古义：符节，皇帝派遣使者或调动军队的凭证。</a:t>
            </a:r>
            <a:endParaRPr lang="en-US" altLang="zh-CN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今义：物体各段之间相连的地方。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8" grpId="0" bldLvl="0" autoUpdateAnimBg="0"/>
      <p:bldP spid="10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 Box 14"/>
          <p:cNvSpPr txBox="1">
            <a:spLocks noChangeArrowheads="1"/>
          </p:cNvSpPr>
          <p:nvPr/>
        </p:nvSpPr>
        <p:spPr bwMode="auto">
          <a:xfrm>
            <a:off x="1358900" y="1092200"/>
            <a:ext cx="6405563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上自劳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至霸上及棘门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霸上（             ）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346575" y="1784350"/>
            <a:ext cx="23891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名词，军营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3043238" y="2436813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动词，驻守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367088" y="1117600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名词，军队</a:t>
            </a:r>
          </a:p>
        </p:txBody>
      </p:sp>
      <p:sp>
        <p:nvSpPr>
          <p:cNvPr id="103429" name="Text Box 14"/>
          <p:cNvSpPr txBox="1">
            <a:spLocks noChangeArrowheads="1"/>
          </p:cNvSpPr>
          <p:nvPr/>
        </p:nvSpPr>
        <p:spPr bwMode="auto">
          <a:xfrm>
            <a:off x="1325563" y="3089275"/>
            <a:ext cx="6405562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宗正刘礼为将军（            ）  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备胡（  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军礼见（             ）</a:t>
            </a: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4732338" y="3108325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动词，任命</a:t>
            </a: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auto">
          <a:xfrm>
            <a:off x="2925763" y="3787775"/>
            <a:ext cx="2389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连词，以，来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3238500" y="4462463"/>
            <a:ext cx="2389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介词，用，行</a:t>
            </a:r>
          </a:p>
        </p:txBody>
      </p:sp>
      <p:sp>
        <p:nvSpPr>
          <p:cNvPr id="103433" name="TextBox 115"/>
          <p:cNvSpPr txBox="1">
            <a:spLocks noChangeArrowheads="1"/>
          </p:cNvSpPr>
          <p:nvPr/>
        </p:nvSpPr>
        <p:spPr bwMode="auto">
          <a:xfrm>
            <a:off x="539750" y="1754188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</a:t>
            </a:r>
          </a:p>
        </p:txBody>
      </p:sp>
      <p:sp>
        <p:nvSpPr>
          <p:cNvPr id="117" name="左大括号 116"/>
          <p:cNvSpPr/>
          <p:nvPr/>
        </p:nvSpPr>
        <p:spPr>
          <a:xfrm>
            <a:off x="1189038" y="3338513"/>
            <a:ext cx="215900" cy="1655762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3435" name="TextBox 117"/>
          <p:cNvSpPr txBox="1">
            <a:spLocks noChangeArrowheads="1"/>
          </p:cNvSpPr>
          <p:nvPr/>
        </p:nvSpPr>
        <p:spPr bwMode="auto">
          <a:xfrm>
            <a:off x="539750" y="3986213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</a:t>
            </a:r>
          </a:p>
        </p:txBody>
      </p:sp>
      <p:sp>
        <p:nvSpPr>
          <p:cNvPr id="119" name="左大括号 118"/>
          <p:cNvSpPr/>
          <p:nvPr/>
        </p:nvSpPr>
        <p:spPr>
          <a:xfrm>
            <a:off x="1189038" y="1322388"/>
            <a:ext cx="215900" cy="1655762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0343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3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菱形 2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3438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32" name="圆角矩形 31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344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22" grpId="0" bldLvl="0" autoUpdateAnimBg="0"/>
      <p:bldP spid="17" grpId="0" bldLvl="0" autoUpdateAnimBg="0"/>
      <p:bldP spid="36" grpId="0" bldLvl="0" autoUpdateAnimBg="0"/>
      <p:bldP spid="37" grpId="0" bldLvl="0" autoUpdateAnimBg="0"/>
      <p:bldP spid="38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ext Box 14"/>
          <p:cNvSpPr txBox="1">
            <a:spLocks noChangeArrowheads="1"/>
          </p:cNvSpPr>
          <p:nvPr/>
        </p:nvSpPr>
        <p:spPr bwMode="auto">
          <a:xfrm>
            <a:off x="1763713" y="1203325"/>
            <a:ext cx="640397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人称谢（ 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持节（            ）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708400" y="1274763"/>
            <a:ext cx="2930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动词，命令，派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368675" y="1960563"/>
            <a:ext cx="2149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名词，使臣</a:t>
            </a:r>
          </a:p>
        </p:txBody>
      </p:sp>
      <p:sp>
        <p:nvSpPr>
          <p:cNvPr id="104452" name="Text Box 14"/>
          <p:cNvSpPr txBox="1">
            <a:spLocks noChangeArrowheads="1"/>
          </p:cNvSpPr>
          <p:nvPr/>
        </p:nvSpPr>
        <p:spPr bwMode="auto">
          <a:xfrm>
            <a:off x="1763713" y="2970213"/>
            <a:ext cx="6403975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诏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军（        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固可袭（               ）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359150" y="3063875"/>
            <a:ext cx="51625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2800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jiān</a:t>
            </a:r>
            <a:r>
              <a:rPr lang="zh-CN" altLang="en-US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，高级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将领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057650" y="3711575"/>
            <a:ext cx="29210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2800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jiàn</a:t>
            </a:r>
            <a:r>
              <a:rPr lang="zh-CN" altLang="en-US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ɡ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，将士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455" name="TextBox 14"/>
          <p:cNvSpPr txBox="1">
            <a:spLocks noChangeArrowheads="1"/>
          </p:cNvSpPr>
          <p:nvPr/>
        </p:nvSpPr>
        <p:spPr bwMode="auto">
          <a:xfrm>
            <a:off x="900113" y="1563688"/>
            <a:ext cx="576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使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1547813" y="1347788"/>
            <a:ext cx="217487" cy="935037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  <p:sp>
        <p:nvSpPr>
          <p:cNvPr id="104457" name="TextBox 20"/>
          <p:cNvSpPr txBox="1">
            <a:spLocks noChangeArrowheads="1"/>
          </p:cNvSpPr>
          <p:nvPr/>
        </p:nvSpPr>
        <p:spPr bwMode="auto">
          <a:xfrm>
            <a:off x="900113" y="3290888"/>
            <a:ext cx="57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1547813" y="3074988"/>
            <a:ext cx="215900" cy="1152525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  <p:grpSp>
        <p:nvGrpSpPr>
          <p:cNvPr id="10445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44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9" grpId="0" bldLvl="0" autoUpdateAnimBg="0"/>
      <p:bldP spid="20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 Box 14"/>
          <p:cNvSpPr txBox="1">
            <a:spLocks noChangeArrowheads="1"/>
          </p:cNvSpPr>
          <p:nvPr/>
        </p:nvSpPr>
        <p:spPr bwMode="auto">
          <a:xfrm>
            <a:off x="1712913" y="649288"/>
            <a:ext cx="6405562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已而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细柳军（              ）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文帝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后六年（           ） 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称善者久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   ）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4448175" y="658813"/>
            <a:ext cx="25876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动词，到，往</a:t>
            </a:r>
          </a:p>
        </p:txBody>
      </p:sp>
      <p:sp>
        <p:nvSpPr>
          <p:cNvPr id="105475" name="Text Box 14"/>
          <p:cNvSpPr txBox="1">
            <a:spLocks noChangeArrowheads="1"/>
          </p:cNvSpPr>
          <p:nvPr/>
        </p:nvSpPr>
        <p:spPr bwMode="auto">
          <a:xfrm>
            <a:off x="1692275" y="2543175"/>
            <a:ext cx="6405563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动（               ）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以河内守亚夫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将军（     ）</a:t>
            </a:r>
          </a:p>
        </p:txBody>
      </p:sp>
      <p:sp>
        <p:nvSpPr>
          <p:cNvPr id="105476" name="Text Box 14"/>
          <p:cNvSpPr txBox="1">
            <a:spLocks noChangeArrowheads="1"/>
          </p:cNvSpPr>
          <p:nvPr/>
        </p:nvSpPr>
        <p:spPr bwMode="auto">
          <a:xfrm>
            <a:off x="1692275" y="3816350"/>
            <a:ext cx="6931025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不闻天子之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        ）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将军（            ）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510088" y="1257300"/>
            <a:ext cx="2078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助词，的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4098925" y="1831975"/>
            <a:ext cx="2936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补充音节，不译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3708400" y="2543175"/>
            <a:ext cx="2544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介词，表被动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578475" y="3046413"/>
            <a:ext cx="822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做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4343400" y="3740150"/>
            <a:ext cx="385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名词，皇帝发布的命令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3263900" y="4337050"/>
            <a:ext cx="2314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动词，下诏</a:t>
            </a:r>
          </a:p>
        </p:txBody>
      </p:sp>
      <p:sp>
        <p:nvSpPr>
          <p:cNvPr id="105483" name="TextBox 26"/>
          <p:cNvSpPr txBox="1">
            <a:spLocks noChangeArrowheads="1"/>
          </p:cNvSpPr>
          <p:nvPr/>
        </p:nvSpPr>
        <p:spPr bwMode="auto">
          <a:xfrm>
            <a:off x="755650" y="1231900"/>
            <a:ext cx="576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1547813" y="3910013"/>
            <a:ext cx="215900" cy="1008062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5485" name="TextBox 28"/>
          <p:cNvSpPr txBox="1">
            <a:spLocks noChangeArrowheads="1"/>
          </p:cNvSpPr>
          <p:nvPr/>
        </p:nvSpPr>
        <p:spPr bwMode="auto">
          <a:xfrm>
            <a:off x="755650" y="4127500"/>
            <a:ext cx="576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诏</a:t>
            </a:r>
          </a:p>
        </p:txBody>
      </p:sp>
      <p:sp>
        <p:nvSpPr>
          <p:cNvPr id="30" name="左大括号 29"/>
          <p:cNvSpPr/>
          <p:nvPr/>
        </p:nvSpPr>
        <p:spPr>
          <a:xfrm>
            <a:off x="1403350" y="742950"/>
            <a:ext cx="360363" cy="1584325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左大括号 40"/>
          <p:cNvSpPr/>
          <p:nvPr/>
        </p:nvSpPr>
        <p:spPr>
          <a:xfrm>
            <a:off x="1476375" y="2614613"/>
            <a:ext cx="215900" cy="1008062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5488" name="TextBox 41"/>
          <p:cNvSpPr txBox="1">
            <a:spLocks noChangeArrowheads="1"/>
          </p:cNvSpPr>
          <p:nvPr/>
        </p:nvSpPr>
        <p:spPr bwMode="auto">
          <a:xfrm>
            <a:off x="755650" y="2830513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</a:t>
            </a:r>
          </a:p>
        </p:txBody>
      </p:sp>
      <p:grpSp>
        <p:nvGrpSpPr>
          <p:cNvPr id="10548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54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菱形 3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3"/>
          <p:cNvSpPr>
            <a:spLocks noChangeArrowheads="1"/>
          </p:cNvSpPr>
          <p:nvPr/>
        </p:nvSpPr>
        <p:spPr bwMode="auto">
          <a:xfrm>
            <a:off x="468313" y="1192213"/>
            <a:ext cx="46799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霸上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兵刃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于是上乃使使持节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将军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之士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95538" y="3997325"/>
            <a:ext cx="4783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名词用作动词，穿戴着盔甲。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078038" y="1522413"/>
            <a:ext cx="4783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名词用作动词，驻守。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849813" y="3214688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名词用作动词，下诏。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078038" y="2360613"/>
            <a:ext cx="5503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形容词的使动用法，使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锋利。</a:t>
            </a:r>
          </a:p>
        </p:txBody>
      </p:sp>
      <p:grpSp>
        <p:nvGrpSpPr>
          <p:cNvPr id="10650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65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6503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7" name="圆角矩形 26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650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9" grpId="0" bldLvl="0" autoUpdateAnimBg="0"/>
      <p:bldP spid="10" grpId="0" bldLvl="0" autoUpdateAnimBg="0"/>
      <p:bldP spid="8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3"/>
          <p:cNvSpPr>
            <a:spLocks noChangeArrowheads="1"/>
          </p:cNvSpPr>
          <p:nvPr/>
        </p:nvSpPr>
        <p:spPr bwMode="auto">
          <a:xfrm>
            <a:off x="530225" y="1106488"/>
            <a:ext cx="33210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此真将军矣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其将固可袭而虏也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被动句：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天子为动</a:t>
            </a:r>
          </a:p>
        </p:txBody>
      </p:sp>
      <p:grpSp>
        <p:nvGrpSpPr>
          <p:cNvPr id="10752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75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7523" name="组合 4"/>
          <p:cNvGrpSpPr>
            <a:grpSpLocks/>
          </p:cNvGrpSpPr>
          <p:nvPr/>
        </p:nvGrpSpPr>
        <p:grpSpPr bwMode="auto">
          <a:xfrm>
            <a:off x="515938" y="555625"/>
            <a:ext cx="1743075" cy="566738"/>
            <a:chOff x="3333750" y="598488"/>
            <a:chExt cx="1743075" cy="566502"/>
          </a:xfrm>
        </p:grpSpPr>
        <p:sp>
          <p:nvSpPr>
            <p:cNvPr id="21" name="圆角矩形 20"/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753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78263" y="1851025"/>
            <a:ext cx="270827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“此”表判断。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878263" y="2524125"/>
            <a:ext cx="3430587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也”表判断。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78263" y="3878263"/>
            <a:ext cx="2708275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“为”表被动。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3"/>
          <p:cNvSpPr>
            <a:spLocks noChangeArrowheads="1"/>
          </p:cNvSpPr>
          <p:nvPr/>
        </p:nvSpPr>
        <p:spPr bwMode="auto">
          <a:xfrm>
            <a:off x="436563" y="769938"/>
            <a:ext cx="816768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曩者霸上、棘门军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已而之细柳军</a:t>
            </a:r>
          </a:p>
        </p:txBody>
      </p:sp>
      <p:grpSp>
        <p:nvGrpSpPr>
          <p:cNvPr id="10854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85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6250" y="4011613"/>
            <a:ext cx="7983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省略主语。应为“皇上的车队已而之细柳军”。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5288" y="2481263"/>
            <a:ext cx="68405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省略谓语。应为“曩者见霸上、棘门军”。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Box 5"/>
          <p:cNvSpPr txBox="1">
            <a:spLocks noChangeArrowheads="1"/>
          </p:cNvSpPr>
          <p:nvPr/>
        </p:nvSpPr>
        <p:spPr bwMode="auto">
          <a:xfrm>
            <a:off x="360363" y="1433513"/>
            <a:ext cx="84232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eaLnBrk="0" hangingPunct="0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本文运用对比手法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通过描写汉文帝巡营、慰劳霸上军、棘门军及细柳军的场面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展现了周亚夫治军严谨、忠于职守的“真将军”风范。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9570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957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10957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095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7"/>
          <p:cNvSpPr>
            <a:spLocks noChangeArrowheads="1"/>
          </p:cNvSpPr>
          <p:nvPr/>
        </p:nvSpPr>
        <p:spPr bwMode="auto">
          <a:xfrm>
            <a:off x="395288" y="1316038"/>
            <a:ext cx="5905500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司马迁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约前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145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西汉历史学家。字子长。夏阳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今陕西韩城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人。早年遍游南北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考察风俗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采集传说。后因对李陵兵败降匈奴事有所辩解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得罪下狱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受腐刑。著有《史记》。</a:t>
            </a:r>
          </a:p>
        </p:txBody>
      </p:sp>
      <p:pic>
        <p:nvPicPr>
          <p:cNvPr id="70658" name="司马迁.jpg" descr="id:2147511000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1458913"/>
            <a:ext cx="2305050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65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06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0660" name="组合 1"/>
          <p:cNvGrpSpPr>
            <a:grpSpLocks/>
          </p:cNvGrpSpPr>
          <p:nvPr/>
        </p:nvGrpSpPr>
        <p:grpSpPr bwMode="auto">
          <a:xfrm>
            <a:off x="3700463" y="565150"/>
            <a:ext cx="1743075" cy="566738"/>
            <a:chOff x="3406775" y="598488"/>
            <a:chExt cx="1743075" cy="566737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066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3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5835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776"/>
              <a:ext cx="442913" cy="41843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116"/>
              <a:ext cx="442912" cy="42001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116"/>
              <a:ext cx="441325" cy="42001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040"/>
              <a:ext cx="441325" cy="4200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060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5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11059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1059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0595" name="矩形 1"/>
          <p:cNvSpPr>
            <a:spLocks noChangeArrowheads="1"/>
          </p:cNvSpPr>
          <p:nvPr/>
        </p:nvSpPr>
        <p:spPr bwMode="auto">
          <a:xfrm>
            <a:off x="539750" y="1347788"/>
            <a:ext cx="80645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一支有战斗力的军队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必然是一支军纪严明的军队。只有军纪严明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令行禁止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才能使所有战士的力量集中在一起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形成合力。只有军纪严明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秋毫无犯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才能得到老百姓的支持和拥护。对于我们学生来说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学校纪律就是我们的军纪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是我们能够正常学习的保障。我们应该自觉遵守学校纪律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严格要求自我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做一个自律的人。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4"/>
          <p:cNvSpPr txBox="1">
            <a:spLocks noChangeArrowheads="1"/>
          </p:cNvSpPr>
          <p:nvPr/>
        </p:nvSpPr>
        <p:spPr bwMode="auto">
          <a:xfrm>
            <a:off x="439738" y="1182688"/>
            <a:ext cx="8266112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    课文重在刻画周亚夫这个人物形象。文中直接描写周亚夫的地方不是很多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但却能画龙点睛，使人物形象鲜明生动，跃然纸上。如</a:t>
            </a:r>
            <a:r>
              <a:rPr lang="zh-CN" altLang="en-US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正面描写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周亚夫面对文帝时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写周亚夫拿着兵器行礼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(“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持兵揖”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，并言明“介胄之士不拜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请以军礼见”。面对皇帝，周亚夫不卑不亢，毫无阿谀之态。同时，作者通过霸上军、棘门军和细柳军的对比，以及对细柳军的军纪等</a:t>
            </a:r>
            <a:r>
              <a:rPr lang="zh-CN" altLang="en-US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侧面描写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，有力地烘托了周亚夫的形象。如细柳军将士言必称“将军令曰”“将军约”，人物虽未出场，却已让人感受到军纪的严明。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1618" name="矩形 105"/>
          <p:cNvSpPr>
            <a:spLocks noChangeArrowheads="1"/>
          </p:cNvSpPr>
          <p:nvPr/>
        </p:nvSpPr>
        <p:spPr bwMode="auto">
          <a:xfrm>
            <a:off x="449263" y="560388"/>
            <a:ext cx="62642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正面描写与侧面描写相结合。 </a:t>
            </a:r>
          </a:p>
        </p:txBody>
      </p:sp>
      <p:grpSp>
        <p:nvGrpSpPr>
          <p:cNvPr id="111619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16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菱形 1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extBox 6"/>
          <p:cNvSpPr txBox="1">
            <a:spLocks noChangeArrowheads="1"/>
          </p:cNvSpPr>
          <p:nvPr/>
        </p:nvSpPr>
        <p:spPr bwMode="auto">
          <a:xfrm>
            <a:off x="900113" y="1290638"/>
            <a:ext cx="5032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周亚夫军细柳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619250" y="1276350"/>
            <a:ext cx="360363" cy="2808288"/>
          </a:xfrm>
          <a:prstGeom prst="leftBrace">
            <a:avLst>
              <a:gd name="adj1" fmla="val 87699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43" name="TextBox 8"/>
          <p:cNvSpPr txBox="1">
            <a:spLocks noChangeArrowheads="1"/>
          </p:cNvSpPr>
          <p:nvPr/>
        </p:nvSpPr>
        <p:spPr bwMode="auto">
          <a:xfrm>
            <a:off x="2051050" y="1131888"/>
            <a:ext cx="18716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点明背景</a:t>
            </a:r>
          </a:p>
        </p:txBody>
      </p:sp>
      <p:sp>
        <p:nvSpPr>
          <p:cNvPr id="112644" name="TextBox 9"/>
          <p:cNvSpPr txBox="1">
            <a:spLocks noChangeArrowheads="1"/>
          </p:cNvSpPr>
          <p:nvPr/>
        </p:nvSpPr>
        <p:spPr bwMode="auto">
          <a:xfrm>
            <a:off x="4068763" y="2355850"/>
            <a:ext cx="1871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遵约守规</a:t>
            </a:r>
          </a:p>
        </p:txBody>
      </p:sp>
      <p:sp>
        <p:nvSpPr>
          <p:cNvPr id="112645" name="TextBox 10"/>
          <p:cNvSpPr txBox="1">
            <a:spLocks noChangeArrowheads="1"/>
          </p:cNvSpPr>
          <p:nvPr/>
        </p:nvSpPr>
        <p:spPr bwMode="auto">
          <a:xfrm>
            <a:off x="4068763" y="1131888"/>
            <a:ext cx="18716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奉命备战</a:t>
            </a:r>
          </a:p>
        </p:txBody>
      </p:sp>
      <p:sp>
        <p:nvSpPr>
          <p:cNvPr id="112646" name="TextBox 11"/>
          <p:cNvSpPr txBox="1">
            <a:spLocks noChangeArrowheads="1"/>
          </p:cNvSpPr>
          <p:nvPr/>
        </p:nvSpPr>
        <p:spPr bwMode="auto">
          <a:xfrm>
            <a:off x="2051050" y="2355850"/>
            <a:ext cx="1871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上自劳军</a:t>
            </a:r>
          </a:p>
        </p:txBody>
      </p:sp>
      <p:sp>
        <p:nvSpPr>
          <p:cNvPr id="112647" name="TextBox 12"/>
          <p:cNvSpPr txBox="1">
            <a:spLocks noChangeArrowheads="1"/>
          </p:cNvSpPr>
          <p:nvPr/>
        </p:nvSpPr>
        <p:spPr bwMode="auto">
          <a:xfrm>
            <a:off x="2051050" y="3579813"/>
            <a:ext cx="187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文帝赞叹</a:t>
            </a:r>
          </a:p>
        </p:txBody>
      </p:sp>
      <p:sp>
        <p:nvSpPr>
          <p:cNvPr id="112648" name="TextBox 13"/>
          <p:cNvSpPr txBox="1">
            <a:spLocks noChangeArrowheads="1"/>
          </p:cNvSpPr>
          <p:nvPr/>
        </p:nvSpPr>
        <p:spPr bwMode="auto">
          <a:xfrm>
            <a:off x="4068763" y="3651250"/>
            <a:ext cx="1871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真将军</a:t>
            </a:r>
          </a:p>
        </p:txBody>
      </p:sp>
      <p:sp>
        <p:nvSpPr>
          <p:cNvPr id="112649" name="TextBox 14"/>
          <p:cNvSpPr txBox="1">
            <a:spLocks noChangeArrowheads="1"/>
          </p:cNvSpPr>
          <p:nvPr/>
        </p:nvSpPr>
        <p:spPr bwMode="auto">
          <a:xfrm>
            <a:off x="6227763" y="2859088"/>
            <a:ext cx="1873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刚正不阿</a:t>
            </a:r>
          </a:p>
        </p:txBody>
      </p:sp>
      <p:sp>
        <p:nvSpPr>
          <p:cNvPr id="112650" name="TextBox 15"/>
          <p:cNvSpPr txBox="1">
            <a:spLocks noChangeArrowheads="1"/>
          </p:cNvSpPr>
          <p:nvPr/>
        </p:nvSpPr>
        <p:spPr bwMode="auto">
          <a:xfrm>
            <a:off x="6227763" y="2047875"/>
            <a:ext cx="187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治军有方</a:t>
            </a:r>
          </a:p>
        </p:txBody>
      </p:sp>
      <p:grpSp>
        <p:nvGrpSpPr>
          <p:cNvPr id="112651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126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" name="左大括号 15"/>
          <p:cNvSpPr/>
          <p:nvPr/>
        </p:nvSpPr>
        <p:spPr>
          <a:xfrm rot="10800000">
            <a:off x="5767388" y="1276350"/>
            <a:ext cx="360362" cy="2808288"/>
          </a:xfrm>
          <a:prstGeom prst="leftBrace">
            <a:avLst>
              <a:gd name="adj1" fmla="val 87699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矩形 9"/>
          <p:cNvSpPr>
            <a:spLocks noChangeArrowheads="1"/>
          </p:cNvSpPr>
          <p:nvPr/>
        </p:nvSpPr>
        <p:spPr bwMode="auto">
          <a:xfrm>
            <a:off x="395288" y="700088"/>
            <a:ext cx="8497887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宋体" charset="-122"/>
              </a:rPr>
              <a:t>1.</a:t>
            </a:r>
            <a:r>
              <a:rPr lang="zh-CN" altLang="zh-CN" sz="2800" b="1">
                <a:latin typeface="宋体" charset="-122"/>
              </a:rPr>
              <a:t>根据下列拼音写出汉字。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ji</a:t>
            </a:r>
            <a:r>
              <a:rPr lang="zh-CN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à</a:t>
            </a: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ng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汉语拼音" pitchFamily="34" charset="0"/>
              </a:rPr>
              <a:t>）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  <a:cs typeface="汉语拼音" pitchFamily="34" charset="0"/>
              </a:rPr>
              <a:t> 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cs typeface="汉语拼音" pitchFamily="34" charset="0"/>
              </a:rPr>
              <a:t>侯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cs typeface="汉语拼音" pitchFamily="34" charset="0"/>
              </a:rPr>
              <a:t>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汉语拼音" pitchFamily="34" charset="0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j</a:t>
            </a:r>
            <a:r>
              <a:rPr lang="zh-CN" altLang="zh-CN" sz="2800">
                <a:latin typeface="汉语拼音" pitchFamily="34" charset="0"/>
                <a:ea typeface="楷体" pitchFamily="49" charset="-122"/>
              </a:rPr>
              <a:t>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门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d</a:t>
            </a:r>
            <a:r>
              <a:rPr lang="zh-CN" altLang="zh-CN" sz="2800">
                <a:latin typeface="汉语拼音" pitchFamily="34" charset="0"/>
                <a:ea typeface="楷体" pitchFamily="49" charset="-122"/>
              </a:rPr>
              <a:t>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p</a:t>
            </a:r>
            <a:r>
              <a:rPr lang="zh-CN" altLang="zh-CN" sz="2800">
                <a:latin typeface="汉语拼音" pitchFamily="34" charset="0"/>
                <a:ea typeface="楷体" pitchFamily="49" charset="-122"/>
              </a:rPr>
              <a:t>è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i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_______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持兵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y</a:t>
            </a:r>
            <a:r>
              <a:rPr lang="zh-CN" altLang="zh-CN" sz="2800">
                <a:latin typeface="汉语拼音" pitchFamily="34" charset="0"/>
                <a:ea typeface="楷体" pitchFamily="49" charset="-122"/>
              </a:rPr>
              <a:t>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    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zh</a:t>
            </a:r>
            <a:r>
              <a:rPr lang="zh-CN" altLang="zh-CN" sz="2800">
                <a:latin typeface="汉语拼音" pitchFamily="34" charset="0"/>
                <a:ea typeface="楷体" pitchFamily="49" charset="-122"/>
              </a:rPr>
              <a:t>ò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u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484438" y="1833563"/>
            <a:ext cx="542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绛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08175" y="2592388"/>
            <a:ext cx="542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都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516688" y="2638425"/>
            <a:ext cx="542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辔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89213" y="3475038"/>
            <a:ext cx="542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揖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123113" y="3416300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胄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899150" y="1795463"/>
            <a:ext cx="5445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棘</a:t>
            </a:r>
          </a:p>
        </p:txBody>
      </p:sp>
      <p:grpSp>
        <p:nvGrpSpPr>
          <p:cNvPr id="113672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36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矩形 9"/>
          <p:cNvSpPr>
            <a:spLocks noChangeArrowheads="1"/>
          </p:cNvSpPr>
          <p:nvPr/>
        </p:nvSpPr>
        <p:spPr bwMode="auto">
          <a:xfrm>
            <a:off x="323850" y="731838"/>
            <a:ext cx="8640763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宋体" charset="-122"/>
              </a:rPr>
              <a:t>2.</a:t>
            </a:r>
            <a:r>
              <a:rPr lang="zh-CN" altLang="zh-CN" sz="2800" b="1">
                <a:latin typeface="宋体" charset="-122"/>
              </a:rPr>
              <a:t>下列句子中</a:t>
            </a:r>
            <a:r>
              <a:rPr lang="zh-CN" altLang="en-US" sz="2800" b="1">
                <a:latin typeface="宋体" charset="-122"/>
              </a:rPr>
              <a:t>画线</a:t>
            </a:r>
            <a:r>
              <a:rPr lang="zh-CN" altLang="zh-CN" sz="2800" b="1">
                <a:latin typeface="宋体" charset="-122"/>
              </a:rPr>
              <a:t>字词的解释有误的一项是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     </a:t>
            </a:r>
            <a:r>
              <a:rPr lang="zh-CN" altLang="en-US" sz="2800" b="1">
                <a:latin typeface="宋体" charset="-122"/>
              </a:rPr>
              <a:t>）</a:t>
            </a:r>
            <a:endParaRPr lang="zh-CN" altLang="zh-CN" sz="2800" b="1">
              <a:latin typeface="宋体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匈奴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入边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大规模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见日出入时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日中时小也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与小相对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霸上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驻军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中闻将军令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军队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于是上乃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使持节诏将军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使者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使臣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人称谢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派遣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已而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细柳军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介胄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的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812088" y="771525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1469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46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矩形 12"/>
          <p:cNvSpPr>
            <a:spLocks noChangeArrowheads="1"/>
          </p:cNvSpPr>
          <p:nvPr/>
        </p:nvSpPr>
        <p:spPr bwMode="auto">
          <a:xfrm>
            <a:off x="323850" y="484188"/>
            <a:ext cx="82804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宋体" charset="-122"/>
              </a:rPr>
              <a:t>3.</a:t>
            </a:r>
            <a:r>
              <a:rPr lang="zh-CN" altLang="zh-CN" sz="2800" b="1">
                <a:latin typeface="宋体" charset="-122"/>
              </a:rPr>
              <a:t>指出下列句子中词类活用词语的意思。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乃以宗正刘礼为将军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军霸上。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介胄之士不拜。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军士吏被甲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锐兵刃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彀弓弩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持满。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230313" y="2916238"/>
            <a:ext cx="5545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介胄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名词作动词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指披甲戴盔。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1258888" y="3849688"/>
            <a:ext cx="6769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形容词的使动用法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使……锋利。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16025" y="2019300"/>
            <a:ext cx="41338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名词作动词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驻军。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5717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57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 bldLvl="0" autoUpdateAnimBg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322263" y="1144588"/>
            <a:ext cx="84994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孝文且崩时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诫太子曰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“即有缓急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周亚夫真可任将兵。”文帝崩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拜亚夫为车骑将军。</a:t>
            </a: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孝景三年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吴楚反。亚夫以中尉为太尉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东击吴楚。因自请上曰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“楚兵剽轻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难与争锋。愿以梁委之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绝其粮道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乃可制。”上许之。</a:t>
            </a: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太尉既会兵荥阳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吴方攻梁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梁急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请救。太尉引兵东北走昌邑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深壁而守。梁日使使请太尉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太尉守便宜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不肯往。梁上书言景帝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景帝使使诏救梁。太尉不奉诏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坚壁不出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而使轻骑兵弓高侯等绝吴楚兵后食道。</a:t>
            </a:r>
          </a:p>
        </p:txBody>
      </p:sp>
      <p:grpSp>
        <p:nvGrpSpPr>
          <p:cNvPr id="11673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67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16739" name="组合 1"/>
          <p:cNvGrpSpPr>
            <a:grpSpLocks/>
          </p:cNvGrpSpPr>
          <p:nvPr/>
        </p:nvGrpSpPr>
        <p:grpSpPr bwMode="auto">
          <a:xfrm>
            <a:off x="3635375" y="419100"/>
            <a:ext cx="1743075" cy="566738"/>
            <a:chOff x="3333750" y="555625"/>
            <a:chExt cx="1743075" cy="566738"/>
          </a:xfrm>
        </p:grpSpPr>
        <p:sp>
          <p:nvSpPr>
            <p:cNvPr id="18" name="圆角矩形 17"/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6744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矩形 1"/>
          <p:cNvSpPr>
            <a:spLocks noChangeArrowheads="1"/>
          </p:cNvSpPr>
          <p:nvPr/>
        </p:nvSpPr>
        <p:spPr bwMode="auto">
          <a:xfrm>
            <a:off x="485775" y="749300"/>
            <a:ext cx="81724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吴兵乏粮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数欲挑战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终不出。夜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军中惊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内相攻击扰乱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至于太尉帐下。太尉终卧不起。顷之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复定。后吴奔壁东南陬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太尉使备西北。已而其精兵果奔西北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不得入。吴兵既饿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乃引而去。太尉出精兵追击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大破之。吴王濞弃其军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而与壮士数千人亡走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保于江南丹徒。汉兵因乘胜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遂尽虏之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降其兵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购吴王千金。月余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越人斩吴王头以告。凡相攻守三月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而吴楚破平。于是诸将乃以太尉计谋为是。由此梁孝王与太尉有郤。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选自《史记·周亚夫传》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有删改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7762" name="组合 3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77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矩形 8"/>
          <p:cNvSpPr>
            <a:spLocks noChangeArrowheads="1"/>
          </p:cNvSpPr>
          <p:nvPr/>
        </p:nvSpPr>
        <p:spPr bwMode="auto">
          <a:xfrm>
            <a:off x="466725" y="574675"/>
            <a:ext cx="8210550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宋体" charset="-122"/>
              </a:rPr>
              <a:t>1.</a:t>
            </a:r>
            <a:r>
              <a:rPr lang="zh-CN" altLang="zh-CN" sz="2200" b="1">
                <a:latin typeface="宋体" charset="-122"/>
              </a:rPr>
              <a:t>结合上下文解释下列句子中</a:t>
            </a:r>
            <a:r>
              <a:rPr lang="zh-CN" altLang="en-US" sz="2200" b="1">
                <a:latin typeface="宋体" charset="-122"/>
              </a:rPr>
              <a:t>画线</a:t>
            </a:r>
            <a:r>
              <a:rPr lang="zh-CN" altLang="zh-CN" sz="2200" b="1">
                <a:latin typeface="宋体" charset="-122"/>
              </a:rPr>
              <a:t>的词语。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  ①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诫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太子曰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  ②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吴楚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反</a:t>
            </a:r>
          </a:p>
          <a:p>
            <a:r>
              <a:rPr lang="en-US" altLang="zh-CN" sz="2200" b="1">
                <a:latin typeface="宋体" charset="-122"/>
              </a:rPr>
              <a:t>2.</a:t>
            </a:r>
            <a:r>
              <a:rPr lang="zh-CN" altLang="zh-CN" sz="2200" b="1">
                <a:latin typeface="宋体" charset="-122"/>
              </a:rPr>
              <a:t>对“汉兵因乘胜</a:t>
            </a:r>
            <a:r>
              <a:rPr lang="zh-CN" altLang="en-US" sz="2200" b="1">
                <a:latin typeface="宋体" charset="-122"/>
              </a:rPr>
              <a:t>，</a:t>
            </a:r>
            <a:r>
              <a:rPr lang="zh-CN" altLang="zh-CN" sz="2200" b="1">
                <a:latin typeface="宋体" charset="-122"/>
              </a:rPr>
              <a:t>遂尽虏之</a:t>
            </a:r>
            <a:r>
              <a:rPr lang="zh-CN" altLang="en-US" sz="2200" b="1">
                <a:latin typeface="宋体" charset="-122"/>
              </a:rPr>
              <a:t>，</a:t>
            </a:r>
            <a:r>
              <a:rPr lang="zh-CN" altLang="zh-CN" sz="2200" b="1">
                <a:latin typeface="宋体" charset="-122"/>
              </a:rPr>
              <a:t>降其兵</a:t>
            </a:r>
            <a:r>
              <a:rPr lang="zh-CN" altLang="en-US" sz="2200" b="1">
                <a:latin typeface="宋体" charset="-122"/>
              </a:rPr>
              <a:t>，</a:t>
            </a:r>
            <a:r>
              <a:rPr lang="zh-CN" altLang="zh-CN" sz="2200" b="1">
                <a:latin typeface="宋体" charset="-122"/>
              </a:rPr>
              <a:t>购吴王千金”理解正确的一项是</a:t>
            </a:r>
            <a:r>
              <a:rPr lang="zh-CN" altLang="en-US" sz="2200" b="1">
                <a:latin typeface="宋体" charset="-122"/>
              </a:rPr>
              <a:t>（</a:t>
            </a:r>
            <a:r>
              <a:rPr lang="zh-CN" altLang="zh-CN" sz="2200" b="1">
                <a:latin typeface="宋体" charset="-122"/>
              </a:rPr>
              <a:t>　　</a:t>
            </a:r>
            <a:r>
              <a:rPr lang="zh-CN" altLang="en-US" sz="2200" b="1">
                <a:latin typeface="宋体" charset="-122"/>
              </a:rPr>
              <a:t>）</a:t>
            </a:r>
            <a:endParaRPr lang="zh-CN" altLang="zh-CN" sz="2200" b="1">
              <a:latin typeface="宋体" charset="-122"/>
            </a:endParaRP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汉兵由于乘胜展开追击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于是全部俘虏了叛军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减少了他们的兵力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又悬赏千金买吴王的头。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汉兵乘胜追击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于是全部俘虏了叛军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并使他们投降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又买了吴王千金的东西。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汉兵由于乘胜展开追击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但是都被叛军俘虏了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投降了叛军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获得了吴王千金的奖赏。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汉兵乘胜追击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于是全部俘虏了叛军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并使他们投降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又悬赏千金买吴王的头。</a:t>
            </a:r>
            <a:r>
              <a:rPr lang="en-US" altLang="zh-CN" sz="2200" b="1">
                <a:latin typeface="宋体" charset="-122"/>
              </a:rPr>
              <a:t> </a:t>
            </a:r>
            <a:endParaRPr lang="zh-CN" altLang="zh-CN" sz="2200" b="1">
              <a:latin typeface="宋体" charset="-122"/>
            </a:endParaRPr>
          </a:p>
        </p:txBody>
      </p:sp>
      <p:grpSp>
        <p:nvGrpSpPr>
          <p:cNvPr id="11878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87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矩形 1"/>
          <p:cNvSpPr>
            <a:spLocks noChangeArrowheads="1"/>
          </p:cNvSpPr>
          <p:nvPr/>
        </p:nvSpPr>
        <p:spPr bwMode="auto">
          <a:xfrm>
            <a:off x="468313" y="700088"/>
            <a:ext cx="820737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“夜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军中惊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内相攻击扰乱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至于太尉帐下。太尉终卧不起。顷之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复定。”你认为这个细节表现了周亚夫怎样的性格特点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？</a:t>
            </a:r>
            <a:endParaRPr lang="zh-CN" altLang="zh-CN" sz="2600" b="1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119810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98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27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7270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27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2707" name="矩形 1"/>
          <p:cNvSpPr>
            <a:spLocks noChangeArrowheads="1"/>
          </p:cNvSpPr>
          <p:nvPr/>
        </p:nvSpPr>
        <p:spPr bwMode="auto">
          <a:xfrm>
            <a:off x="539750" y="1203325"/>
            <a:ext cx="80645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03238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汉文帝即位后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跟匈奴贵族继续采取和亲政策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双方没有发生过大规模的战争。但在公元前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158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匈奴的单于起兵六万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进犯上郡和云中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杀了不少百姓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抢掠了不少财物。</a:t>
            </a:r>
          </a:p>
          <a:p>
            <a:pPr indent="503238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为了加强防卫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汉文帝派了三位将军带兵驻扎在长安附近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刘礼驻扎在霸上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徐厉驻扎在棘门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周亚夫驻扎在细柳。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95288" y="1419225"/>
            <a:ext cx="83534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1.①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告诫　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反叛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造反　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2.D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此处的细节描写表现了周亚夫处乱不惊、胸有成竹的性格特点。　</a:t>
            </a:r>
          </a:p>
        </p:txBody>
      </p:sp>
      <p:sp>
        <p:nvSpPr>
          <p:cNvPr id="120834" name="矩形 2"/>
          <p:cNvSpPr>
            <a:spLocks noChangeArrowheads="1"/>
          </p:cNvSpPr>
          <p:nvPr/>
        </p:nvSpPr>
        <p:spPr bwMode="auto">
          <a:xfrm>
            <a:off x="468313" y="747713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参考答案：</a:t>
            </a:r>
          </a:p>
        </p:txBody>
      </p:sp>
      <p:grpSp>
        <p:nvGrpSpPr>
          <p:cNvPr id="120835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08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ext Box 4"/>
          <p:cNvSpPr txBox="1">
            <a:spLocks noChangeArrowheads="1"/>
          </p:cNvSpPr>
          <p:nvPr/>
        </p:nvSpPr>
        <p:spPr bwMode="auto">
          <a:xfrm>
            <a:off x="871538" y="1352550"/>
            <a:ext cx="74009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你还知道哪些汉代名将？搜集资料，说说他的故事。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1858" name="组合 10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3"/>
          </a:xfrm>
        </p:grpSpPr>
        <p:sp>
          <p:nvSpPr>
            <p:cNvPr id="1218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11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菱形 111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1"/>
          <p:cNvSpPr>
            <a:spLocks noChangeArrowheads="1"/>
          </p:cNvSpPr>
          <p:nvPr/>
        </p:nvSpPr>
        <p:spPr bwMode="auto">
          <a:xfrm>
            <a:off x="539750" y="1068388"/>
            <a:ext cx="81359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《史记》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 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原名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太史公书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我国第一部纪传体通史。记事起于传说的黄帝，迄于汉武帝，首尾共三千年左右，尤详于战国、秦、汉之际。全书一百三十篇，包括十二本纪、十表、八书、三十世家、七十列传。以本纪、世家、列传记不同人物、国家和民族，以八书记制度沿革，立十表以通史事的脉络，为后世各史所沿用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3730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373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知识链接</a:t>
              </a:r>
            </a:p>
          </p:txBody>
        </p:sp>
      </p:grp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37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1"/>
          <p:cNvSpPr>
            <a:spLocks noChangeArrowheads="1"/>
          </p:cNvSpPr>
          <p:nvPr/>
        </p:nvSpPr>
        <p:spPr bwMode="auto">
          <a:xfrm>
            <a:off x="503238" y="1295400"/>
            <a:ext cx="8137525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charset="-122"/>
              </a:rPr>
              <a:t>周亚夫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charset="-122"/>
              </a:rPr>
              <a:t>（？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charset="-122"/>
              </a:rPr>
              <a:t>—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charset="-122"/>
              </a:rPr>
              <a:t>前</a:t>
            </a:r>
            <a:r>
              <a:rPr lang="en-US" altLang="zh-CN" sz="2800" b="1">
                <a:latin typeface="楷体" pitchFamily="49" charset="-122"/>
                <a:ea typeface="楷体" pitchFamily="49" charset="-122"/>
                <a:sym typeface="宋体" charset="-122"/>
              </a:rPr>
              <a:t>143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charset="-122"/>
              </a:rPr>
              <a:t>）  西汉名将。沛县（今属江苏）人。周勃之子。初封条侯。文帝时，匈奴进攻，他以河内守为将军，屯兵细柳（今陕西咸阳市西南），军令严整。景帝时任太尉，平定吴楚七国之乱，迁为丞相。后以其子私买御物下狱，绝食而死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4754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47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4755" name="组合 1"/>
          <p:cNvGrpSpPr>
            <a:grpSpLocks/>
          </p:cNvGrpSpPr>
          <p:nvPr/>
        </p:nvGrpSpPr>
        <p:grpSpPr bwMode="auto">
          <a:xfrm>
            <a:off x="3700463" y="565150"/>
            <a:ext cx="1743075" cy="566738"/>
            <a:chOff x="3406775" y="598488"/>
            <a:chExt cx="1743075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4760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人物简介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53"/>
          <p:cNvSpPr>
            <a:spLocks noChangeArrowheads="1"/>
          </p:cNvSpPr>
          <p:nvPr/>
        </p:nvSpPr>
        <p:spPr bwMode="auto">
          <a:xfrm>
            <a:off x="1020763" y="1935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棘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1577975" y="1935163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门</a:t>
            </a:r>
            <a:endParaRPr lang="zh-CN" altLang="en-US"/>
          </a:p>
        </p:txBody>
      </p:sp>
      <p:sp>
        <p:nvSpPr>
          <p:cNvPr id="75779" name="矩形 60"/>
          <p:cNvSpPr>
            <a:spLocks noChangeArrowheads="1"/>
          </p:cNvSpPr>
          <p:nvPr/>
        </p:nvSpPr>
        <p:spPr bwMode="auto">
          <a:xfrm>
            <a:off x="3201988" y="1935163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彀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613275" y="1935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弓</a:t>
            </a:r>
            <a:endParaRPr lang="zh-CN" altLang="en-US"/>
          </a:p>
        </p:txBody>
      </p:sp>
      <p:sp>
        <p:nvSpPr>
          <p:cNvPr id="75781" name="矩形 64"/>
          <p:cNvSpPr>
            <a:spLocks noChangeArrowheads="1"/>
          </p:cNvSpPr>
          <p:nvPr/>
        </p:nvSpPr>
        <p:spPr bwMode="auto">
          <a:xfrm>
            <a:off x="5256213" y="1935163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弩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5782" name="矩形 66"/>
          <p:cNvSpPr>
            <a:spLocks noChangeArrowheads="1"/>
          </p:cNvSpPr>
          <p:nvPr/>
        </p:nvSpPr>
        <p:spPr bwMode="auto">
          <a:xfrm>
            <a:off x="6753225" y="1935163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诏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7327900" y="1935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令</a:t>
            </a:r>
            <a:endParaRPr lang="zh-CN" altLang="en-US"/>
          </a:p>
        </p:txBody>
      </p:sp>
      <p:sp>
        <p:nvSpPr>
          <p:cNvPr id="75784" name="矩形 70"/>
          <p:cNvSpPr>
            <a:spLocks noChangeArrowheads="1"/>
          </p:cNvSpPr>
          <p:nvPr/>
        </p:nvSpPr>
        <p:spPr bwMode="auto">
          <a:xfrm>
            <a:off x="1163638" y="366395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揖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2779713" y="366395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介</a:t>
            </a:r>
            <a:endParaRPr lang="zh-CN" altLang="en-US"/>
          </a:p>
        </p:txBody>
      </p:sp>
      <p:sp>
        <p:nvSpPr>
          <p:cNvPr id="75786" name="矩形 75"/>
          <p:cNvSpPr>
            <a:spLocks noChangeArrowheads="1"/>
          </p:cNvSpPr>
          <p:nvPr/>
        </p:nvSpPr>
        <p:spPr bwMode="auto">
          <a:xfrm>
            <a:off x="3417888" y="366395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胄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5787" name="矩形 78"/>
          <p:cNvSpPr>
            <a:spLocks noChangeArrowheads="1"/>
          </p:cNvSpPr>
          <p:nvPr/>
        </p:nvSpPr>
        <p:spPr bwMode="auto">
          <a:xfrm>
            <a:off x="4752975" y="36639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曩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5376863" y="366395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者</a:t>
            </a:r>
            <a:endParaRPr lang="zh-CN" altLang="en-US"/>
          </a:p>
        </p:txBody>
      </p:sp>
      <p:sp>
        <p:nvSpPr>
          <p:cNvPr id="75789" name="矩形 81"/>
          <p:cNvSpPr>
            <a:spLocks noChangeArrowheads="1"/>
          </p:cNvSpPr>
          <p:nvPr/>
        </p:nvSpPr>
        <p:spPr bwMode="auto">
          <a:xfrm>
            <a:off x="7186613" y="36639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辔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3" name="Text Box 89"/>
          <p:cNvSpPr txBox="1">
            <a:spLocks noChangeArrowheads="1"/>
          </p:cNvSpPr>
          <p:nvPr/>
        </p:nvSpPr>
        <p:spPr bwMode="auto">
          <a:xfrm>
            <a:off x="1020763" y="1503363"/>
            <a:ext cx="757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jí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84" name="Text Box 89"/>
          <p:cNvSpPr txBox="1">
            <a:spLocks noChangeArrowheads="1"/>
          </p:cNvSpPr>
          <p:nvPr/>
        </p:nvSpPr>
        <p:spPr bwMode="auto">
          <a:xfrm>
            <a:off x="2914650" y="1503363"/>
            <a:ext cx="1220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ɡ</a:t>
            </a: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òu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85" name="Text Box 89"/>
          <p:cNvSpPr txBox="1">
            <a:spLocks noChangeArrowheads="1"/>
          </p:cNvSpPr>
          <p:nvPr/>
        </p:nvSpPr>
        <p:spPr bwMode="auto">
          <a:xfrm>
            <a:off x="5256213" y="1503363"/>
            <a:ext cx="757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nǔ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86" name="Text Box 89"/>
          <p:cNvSpPr txBox="1">
            <a:spLocks noChangeArrowheads="1"/>
          </p:cNvSpPr>
          <p:nvPr/>
        </p:nvSpPr>
        <p:spPr bwMode="auto">
          <a:xfrm>
            <a:off x="6537325" y="1503363"/>
            <a:ext cx="1220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zhào 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87" name="Text Box 89"/>
          <p:cNvSpPr txBox="1">
            <a:spLocks noChangeArrowheads="1"/>
          </p:cNvSpPr>
          <p:nvPr/>
        </p:nvSpPr>
        <p:spPr bwMode="auto">
          <a:xfrm>
            <a:off x="1092200" y="3232150"/>
            <a:ext cx="758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yī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88" name="Text Box 89"/>
          <p:cNvSpPr txBox="1">
            <a:spLocks noChangeArrowheads="1"/>
          </p:cNvSpPr>
          <p:nvPr/>
        </p:nvSpPr>
        <p:spPr bwMode="auto">
          <a:xfrm>
            <a:off x="4608513" y="3195638"/>
            <a:ext cx="1220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nǎn</a:t>
            </a:r>
            <a:r>
              <a:rPr lang="zh-CN" altLang="en-US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ɡ</a:t>
            </a:r>
          </a:p>
        </p:txBody>
      </p:sp>
      <p:sp>
        <p:nvSpPr>
          <p:cNvPr id="89" name="Text Box 89"/>
          <p:cNvSpPr txBox="1">
            <a:spLocks noChangeArrowheads="1"/>
          </p:cNvSpPr>
          <p:nvPr/>
        </p:nvSpPr>
        <p:spPr bwMode="auto">
          <a:xfrm>
            <a:off x="3130550" y="3195638"/>
            <a:ext cx="1220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zhòu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90" name="Text Box 89"/>
          <p:cNvSpPr txBox="1">
            <a:spLocks noChangeArrowheads="1"/>
          </p:cNvSpPr>
          <p:nvPr/>
        </p:nvSpPr>
        <p:spPr bwMode="auto">
          <a:xfrm>
            <a:off x="6970713" y="3195638"/>
            <a:ext cx="917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pèi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grpSp>
        <p:nvGrpSpPr>
          <p:cNvPr id="75798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35" name="圆角矩形 34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5806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75799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758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菱形 4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3" grpId="0"/>
      <p:bldP spid="69" grpId="0"/>
      <p:bldP spid="75" grpId="0"/>
      <p:bldP spid="80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720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7680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68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6803" name="矩形 1"/>
          <p:cNvSpPr>
            <a:spLocks noChangeArrowheads="1"/>
          </p:cNvSpPr>
          <p:nvPr/>
        </p:nvSpPr>
        <p:spPr bwMode="auto">
          <a:xfrm>
            <a:off x="385763" y="1125538"/>
            <a:ext cx="8362950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文帝之后六年，匈奴大入边。乃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以宗正刘礼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为将军，军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霸上；祝兹侯徐厉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为将军，军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棘门；以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河内守亚夫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为将军，军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细柳；以备胡。</a:t>
            </a: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上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自劳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军。至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霸上及棘门军，直驰入，将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以下骑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送迎。已而之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细柳军，军士吏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被甲，锐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兵刃，彀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弓弩，持满。天子先驱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至，不得入。先驱曰：“天子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且至！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军门都尉曰：“将军令曰‘军中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闻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将军令，不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闻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天子之诏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’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无何，上至，又不得入。于是上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乃使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使持节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诏将军：“吾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欲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入劳军。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亚夫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乃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endParaRPr lang="zh-CN" altLang="en-US" sz="2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6809" name="24 周亚夫军细柳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16688" y="6826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8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68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09"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80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9536d2de-a43a-4a27-85b6-cf2f49d045e3}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5551</Words>
  <Application>Microsoft Office PowerPoint</Application>
  <PresentationFormat>全屏显示(16:9)</PresentationFormat>
  <Paragraphs>355</Paragraphs>
  <Slides>52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5" baseType="lpstr">
      <vt:lpstr>Arial</vt:lpstr>
      <vt:lpstr>宋体</vt:lpstr>
      <vt:lpstr>FZXingKai-S04</vt:lpstr>
      <vt:lpstr>Impact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632</cp:revision>
  <dcterms:created xsi:type="dcterms:W3CDTF">2018-11-06T06:39:00Z</dcterms:created>
  <dcterms:modified xsi:type="dcterms:W3CDTF">2020-03-27T08:01:43Z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